
<file path=[Content_Types].xml><?xml version="1.0" encoding="utf-8"?>
<Types xmlns="http://schemas.openxmlformats.org/package/2006/content-types">
  <Default Extension="jpeg" ContentType="image/jpeg"/>
  <Default Extension="JPG" ContentType="image/.jpg"/>
  <Default Extension="png" ContentType="image/png"/>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7"/>
  </p:handoutMasterIdLst>
  <p:sldIdLst>
    <p:sldId id="475" r:id="rId3"/>
    <p:sldId id="476" r:id="rId5"/>
    <p:sldId id="477" r:id="rId6"/>
    <p:sldId id="494" r:id="rId7"/>
    <p:sldId id="495" r:id="rId8"/>
    <p:sldId id="496" r:id="rId9"/>
    <p:sldId id="483" r:id="rId10"/>
    <p:sldId id="497" r:id="rId11"/>
    <p:sldId id="498" r:id="rId12"/>
    <p:sldId id="478" r:id="rId13"/>
    <p:sldId id="481" r:id="rId14"/>
    <p:sldId id="479" r:id="rId15"/>
    <p:sldId id="485" r:id="rId16"/>
    <p:sldId id="480" r:id="rId17"/>
    <p:sldId id="482" r:id="rId18"/>
    <p:sldId id="484" r:id="rId19"/>
    <p:sldId id="489" r:id="rId20"/>
    <p:sldId id="487" r:id="rId21"/>
    <p:sldId id="490" r:id="rId22"/>
    <p:sldId id="531" r:id="rId23"/>
    <p:sldId id="492" r:id="rId24"/>
    <p:sldId id="532" r:id="rId25"/>
    <p:sldId id="493" r:id="rId26"/>
    <p:sldId id="499" r:id="rId27"/>
    <p:sldId id="500" r:id="rId28"/>
    <p:sldId id="502" r:id="rId29"/>
    <p:sldId id="503" r:id="rId30"/>
    <p:sldId id="501" r:id="rId31"/>
    <p:sldId id="504" r:id="rId32"/>
    <p:sldId id="505" r:id="rId33"/>
    <p:sldId id="522" r:id="rId34"/>
    <p:sldId id="520" r:id="rId35"/>
    <p:sldId id="526" r:id="rId36"/>
    <p:sldId id="527" r:id="rId37"/>
    <p:sldId id="528" r:id="rId38"/>
    <p:sldId id="530" r:id="rId39"/>
    <p:sldId id="533" r:id="rId40"/>
    <p:sldId id="534" r:id="rId41"/>
    <p:sldId id="551" r:id="rId42"/>
    <p:sldId id="486" r:id="rId43"/>
    <p:sldId id="552" r:id="rId44"/>
    <p:sldId id="553" r:id="rId45"/>
    <p:sldId id="554" r:id="rId46"/>
  </p:sldIdLst>
  <p:sldSz cx="12192000" cy="6858000"/>
  <p:notesSz cx="6858000" cy="9144000"/>
  <p:embeddedFontLst>
    <p:embeddedFont>
      <p:font typeface="Calibri" panose="020F0502020204030204" charset="0"/>
      <p:regular r:id="rId52"/>
    </p:embeddedFont>
  </p:embeddedFontLst>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B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56" autoAdjust="0"/>
    <p:restoredTop sz="94660"/>
  </p:normalViewPr>
  <p:slideViewPr>
    <p:cSldViewPr snapToGrid="0">
      <p:cViewPr>
        <p:scale>
          <a:sx n="120" d="100"/>
          <a:sy n="120" d="100"/>
        </p:scale>
        <p:origin x="648"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172.xml"/><Relationship Id="rId52" Type="http://schemas.openxmlformats.org/officeDocument/2006/relationships/font" Target="fonts/font1.fntdata"/><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p:sp>
      <p:sp>
        <p:nvSpPr>
          <p:cNvPr id="7170" name="备注占位符 2"/>
          <p:cNvSpPr>
            <a:spLocks noGrp="1"/>
          </p:cNvSpPr>
          <p:nvPr>
            <p:ph type="body"/>
          </p:nvPr>
        </p:nvSpPr>
        <p:spPr/>
        <p:txBody>
          <a:bodyPr lIns="91440" tIns="45720" rIns="91440" bIns="45720" anchor="t"/>
          <a:lstStyle/>
          <a:p>
            <a:pPr lvl="0"/>
            <a:endParaRPr lang="zh-CN" altLang="en-US" dirty="0"/>
          </a:p>
        </p:txBody>
      </p:sp>
      <p:sp>
        <p:nvSpPr>
          <p:cNvPr id="7171"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lstStyle/>
          <a:p>
            <a:pPr lvl="0" algn="r"/>
            <a:r>
              <a:rPr lang="zh-CN" altLang="en-US" sz="1200"/>
              <a:t>*</a:t>
            </a:r>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85D0DACE-38E0-42D2-9336-2B707D34BC6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85D0DACE-38E0-42D2-9336-2B707D34BC6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prior</a:t>
            </a:r>
            <a:r>
              <a:rPr lang="en-US"/>
              <a:t>itizes comprehensiveness than precision</a:t>
            </a:r>
            <a:endParaRPr lang="en-US"/>
          </a:p>
          <a:p>
            <a:r>
              <a:rPr lang="en-US"/>
              <a:t>Use LLMs to inversely create new NLQs along with SPARQL</a:t>
            </a:r>
            <a:endParaRPr lang="en-US"/>
          </a:p>
        </p:txBody>
      </p:sp>
      <p:sp>
        <p:nvSpPr>
          <p:cNvPr id="4" name="Slide Number Placeholder 3"/>
          <p:cNvSpPr>
            <a:spLocks noGrp="1"/>
          </p:cNvSpPr>
          <p:nvPr>
            <p:ph type="sldNum" sz="quarter" idx="5"/>
          </p:nvPr>
        </p:nvSpPr>
        <p:spPr/>
        <p:txBody>
          <a:bodyPr/>
          <a:p>
            <a:fld id="{85D0DACE-38E0-42D2-9336-2B707D34BC6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p:sp>
      <p:sp>
        <p:nvSpPr>
          <p:cNvPr id="7170" name="备注占位符 2"/>
          <p:cNvSpPr>
            <a:spLocks noGrp="1"/>
          </p:cNvSpPr>
          <p:nvPr>
            <p:ph type="body"/>
          </p:nvPr>
        </p:nvSpPr>
        <p:spPr/>
        <p:txBody>
          <a:bodyPr lIns="91440" tIns="45720" rIns="91440" bIns="45720" anchor="t"/>
          <a:lstStyle/>
          <a:p>
            <a:pPr lvl="0"/>
            <a:endParaRPr lang="zh-CN" altLang="en-US" dirty="0"/>
          </a:p>
        </p:txBody>
      </p:sp>
      <p:sp>
        <p:nvSpPr>
          <p:cNvPr id="7171"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lstStyle/>
          <a:p>
            <a:pPr lvl="0" algn="r"/>
            <a:r>
              <a:rPr lang="zh-CN" altLang="en-US" sz="1200"/>
              <a:t>*</a:t>
            </a:r>
            <a:endParaRPr lang="zh-CN"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DD9BF4-C788-414F-9136-DEE140CD38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7EFF0A-9862-4FB3-B05C-A00ABA0EDD0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D9BF4-C788-414F-9136-DEE140CD381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EFF0A-9862-4FB3-B05C-A00ABA0EDD0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image" Target="../media/image12.png"/><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11.png"/><Relationship Id="rId14" Type="http://schemas.openxmlformats.org/officeDocument/2006/relationships/notesSlide" Target="../notesSlides/notesSlide11.xml"/><Relationship Id="rId13" Type="http://schemas.openxmlformats.org/officeDocument/2006/relationships/slideLayout" Target="../slideLayouts/slideLayout2.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13.png"/><Relationship Id="rId1" Type="http://schemas.openxmlformats.org/officeDocument/2006/relationships/tags" Target="../tags/tag3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9.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image" Target="../media/image15.png"/><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6" Type="http://schemas.openxmlformats.org/officeDocument/2006/relationships/notesSlide" Target="../notesSlides/notesSlide15.xml"/><Relationship Id="rId15" Type="http://schemas.openxmlformats.org/officeDocument/2006/relationships/slideLayout" Target="../slideLayouts/slideLayout2.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image" Target="../media/image19.png"/><Relationship Id="rId5" Type="http://schemas.openxmlformats.org/officeDocument/2006/relationships/tags" Target="../tags/tag58.xml"/><Relationship Id="rId4" Type="http://schemas.openxmlformats.org/officeDocument/2006/relationships/image" Target="../media/image18.png"/><Relationship Id="rId3" Type="http://schemas.openxmlformats.org/officeDocument/2006/relationships/tags" Target="../tags/tag57.xml"/><Relationship Id="rId2" Type="http://schemas.openxmlformats.org/officeDocument/2006/relationships/image" Target="../media/image17.png"/><Relationship Id="rId14" Type="http://schemas.openxmlformats.org/officeDocument/2006/relationships/notesSlide" Target="../notesSlides/notesSlide16.xml"/><Relationship Id="rId13" Type="http://schemas.openxmlformats.org/officeDocument/2006/relationships/slideLayout" Target="../slideLayouts/slideLayout2.xml"/><Relationship Id="rId12" Type="http://schemas.openxmlformats.org/officeDocument/2006/relationships/image" Target="../media/image7.png"/><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6.xml"/></Relationships>
</file>

<file path=ppt/slides/_rels/slide17.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21.png"/><Relationship Id="rId3" Type="http://schemas.openxmlformats.org/officeDocument/2006/relationships/tags" Target="../tags/tag65.xml"/><Relationship Id="rId2" Type="http://schemas.openxmlformats.org/officeDocument/2006/relationships/image" Target="../media/image20.png"/><Relationship Id="rId14" Type="http://schemas.openxmlformats.org/officeDocument/2006/relationships/notesSlide" Target="../notesSlides/notesSlide17.xml"/><Relationship Id="rId13" Type="http://schemas.openxmlformats.org/officeDocument/2006/relationships/slideLayout" Target="../slideLayouts/slideLayout2.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4.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74.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24.png"/><Relationship Id="rId4" Type="http://schemas.openxmlformats.org/officeDocument/2006/relationships/tags" Target="../tags/tag77.xml"/><Relationship Id="rId3" Type="http://schemas.openxmlformats.org/officeDocument/2006/relationships/image" Target="../media/image23.png"/><Relationship Id="rId2" Type="http://schemas.openxmlformats.org/officeDocument/2006/relationships/tags" Target="../tags/tag76.xml"/><Relationship Id="rId1" Type="http://schemas.openxmlformats.org/officeDocument/2006/relationships/tags" Target="../tags/tag75.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2.png"/><Relationship Id="rId14" Type="http://schemas.openxmlformats.org/officeDocument/2006/relationships/notesSlide" Target="../notesSlides/notesSlide2.xml"/><Relationship Id="rId13" Type="http://schemas.openxmlformats.org/officeDocument/2006/relationships/slideLayout" Target="../slideLayouts/slideLayout2.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83.xml"/><Relationship Id="rId7" Type="http://schemas.microsoft.com/office/2007/relationships/media" Target="../media/media1.mov"/><Relationship Id="rId6" Type="http://schemas.openxmlformats.org/officeDocument/2006/relationships/video" Target="../media/media1.mov"/><Relationship Id="rId5" Type="http://schemas.openxmlformats.org/officeDocument/2006/relationships/image" Target="../media/image24.png"/><Relationship Id="rId4" Type="http://schemas.openxmlformats.org/officeDocument/2006/relationships/tags" Target="../tags/tag82.xml"/><Relationship Id="rId3" Type="http://schemas.openxmlformats.org/officeDocument/2006/relationships/image" Target="../media/image23.png"/><Relationship Id="rId2" Type="http://schemas.openxmlformats.org/officeDocument/2006/relationships/tags" Target="../tags/tag81.xml"/><Relationship Id="rId11" Type="http://schemas.openxmlformats.org/officeDocument/2006/relationships/notesSlide" Target="../notesSlides/notesSlide20.xml"/><Relationship Id="rId10" Type="http://schemas.openxmlformats.org/officeDocument/2006/relationships/slideLayout" Target="../slideLayouts/slideLayout2.xml"/><Relationship Id="rId1" Type="http://schemas.openxmlformats.org/officeDocument/2006/relationships/tags" Target="../tags/tag80.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tags" Target="../tags/tag86.xml"/><Relationship Id="rId3" Type="http://schemas.openxmlformats.org/officeDocument/2006/relationships/image" Target="../media/image26.png"/><Relationship Id="rId2" Type="http://schemas.openxmlformats.org/officeDocument/2006/relationships/tags" Target="../tags/tag85.xml"/><Relationship Id="rId1" Type="http://schemas.openxmlformats.org/officeDocument/2006/relationships/tags" Target="../tags/tag84.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tags" Target="../tags/tag87.xml"/><Relationship Id="rId2" Type="http://schemas.microsoft.com/office/2007/relationships/media" Target="../media/media2.mov"/><Relationship Id="rId1" Type="http://schemas.openxmlformats.org/officeDocument/2006/relationships/video" Target="../media/media2.mov"/></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image" Target="../media/image29.png"/><Relationship Id="rId4" Type="http://schemas.openxmlformats.org/officeDocument/2006/relationships/tags" Target="../tags/tag90.xml"/><Relationship Id="rId3" Type="http://schemas.openxmlformats.org/officeDocument/2006/relationships/image" Target="../media/image28.png"/><Relationship Id="rId2" Type="http://schemas.openxmlformats.org/officeDocument/2006/relationships/tags" Target="../tags/tag89.xml"/><Relationship Id="rId1" Type="http://schemas.openxmlformats.org/officeDocument/2006/relationships/tags" Target="../tags/tag88.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image" Target="../media/image30.png"/><Relationship Id="rId1" Type="http://schemas.openxmlformats.org/officeDocument/2006/relationships/tags" Target="../tags/tag93.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image" Target="../media/image32.png"/><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31.png"/><Relationship Id="rId10" Type="http://schemas.openxmlformats.org/officeDocument/2006/relationships/notesSlide" Target="../notesSlides/notesSlide25.xml"/><Relationship Id="rId1" Type="http://schemas.openxmlformats.org/officeDocument/2006/relationships/tags" Target="../tags/tag97.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image" Target="../media/image2.png"/><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image" Target="../media/image33.png"/><Relationship Id="rId1" Type="http://schemas.openxmlformats.org/officeDocument/2006/relationships/tags" Target="../tags/tag103.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tags" Target="../tags/tag110.xml"/><Relationship Id="rId3" Type="http://schemas.openxmlformats.org/officeDocument/2006/relationships/image" Target="../media/image2.png"/><Relationship Id="rId2" Type="http://schemas.openxmlformats.org/officeDocument/2006/relationships/tags" Target="../tags/tag109.xml"/><Relationship Id="rId1" Type="http://schemas.openxmlformats.org/officeDocument/2006/relationships/tags" Target="../tags/tag108.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2.xml"/><Relationship Id="rId6" Type="http://schemas.openxmlformats.org/officeDocument/2006/relationships/tags" Target="../tags/tag114.xml"/><Relationship Id="rId5" Type="http://schemas.openxmlformats.org/officeDocument/2006/relationships/image" Target="../media/image35.png"/><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image" Target="../media/image34.png"/><Relationship Id="rId1" Type="http://schemas.openxmlformats.org/officeDocument/2006/relationships/tags" Target="../tags/tag111.xml"/></Relationships>
</file>

<file path=ppt/slides/_rels/slide29.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image" Target="../media/image37.png"/><Relationship Id="rId40" Type="http://schemas.openxmlformats.org/officeDocument/2006/relationships/notesSlide" Target="../notesSlides/notesSlide29.xml"/><Relationship Id="rId4" Type="http://schemas.openxmlformats.org/officeDocument/2006/relationships/tags" Target="../tags/tag117.xml"/><Relationship Id="rId39" Type="http://schemas.openxmlformats.org/officeDocument/2006/relationships/slideLayout" Target="../slideLayouts/slideLayout2.xml"/><Relationship Id="rId38" Type="http://schemas.openxmlformats.org/officeDocument/2006/relationships/tags" Target="../tags/tag150.xml"/><Relationship Id="rId37" Type="http://schemas.openxmlformats.org/officeDocument/2006/relationships/tags" Target="../tags/tag149.xml"/><Relationship Id="rId36" Type="http://schemas.openxmlformats.org/officeDocument/2006/relationships/tags" Target="../tags/tag148.xml"/><Relationship Id="rId35" Type="http://schemas.openxmlformats.org/officeDocument/2006/relationships/tags" Target="../tags/tag147.xml"/><Relationship Id="rId34" Type="http://schemas.openxmlformats.org/officeDocument/2006/relationships/tags" Target="../tags/tag146.xml"/><Relationship Id="rId33" Type="http://schemas.openxmlformats.org/officeDocument/2006/relationships/tags" Target="../tags/tag145.xml"/><Relationship Id="rId32" Type="http://schemas.openxmlformats.org/officeDocument/2006/relationships/tags" Target="../tags/tag144.xml"/><Relationship Id="rId31" Type="http://schemas.openxmlformats.org/officeDocument/2006/relationships/tags" Target="../tags/tag143.xml"/><Relationship Id="rId30" Type="http://schemas.openxmlformats.org/officeDocument/2006/relationships/tags" Target="../tags/tag142.xml"/><Relationship Id="rId3" Type="http://schemas.openxmlformats.org/officeDocument/2006/relationships/tags" Target="../tags/tag116.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image" Target="../media/image36.png"/><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5.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tags" Target="../tags/tag15.xml"/><Relationship Id="rId4" Type="http://schemas.openxmlformats.org/officeDocument/2006/relationships/image" Target="../media/image4.png"/><Relationship Id="rId3" Type="http://schemas.openxmlformats.org/officeDocument/2006/relationships/tags" Target="../tags/tag14.xml"/><Relationship Id="rId2" Type="http://schemas.openxmlformats.org/officeDocument/2006/relationships/image" Target="../media/image3.png"/><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image" Target="../media/image39.png"/><Relationship Id="rId3" Type="http://schemas.openxmlformats.org/officeDocument/2006/relationships/tags" Target="../tags/tag152.xml"/><Relationship Id="rId2" Type="http://schemas.openxmlformats.org/officeDocument/2006/relationships/image" Target="../media/image38.png"/><Relationship Id="rId1" Type="http://schemas.openxmlformats.org/officeDocument/2006/relationships/tags" Target="../tags/tag15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155.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tags" Target="../tags/tag157.xml"/><Relationship Id="rId2" Type="http://schemas.openxmlformats.org/officeDocument/2006/relationships/image" Target="../media/image41.png"/><Relationship Id="rId1" Type="http://schemas.openxmlformats.org/officeDocument/2006/relationships/tags" Target="../tags/tag156.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image" Target="../media/image42.png"/><Relationship Id="rId1" Type="http://schemas.openxmlformats.org/officeDocument/2006/relationships/tags" Target="../tags/tag1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16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62.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46.png"/><Relationship Id="rId3" Type="http://schemas.openxmlformats.org/officeDocument/2006/relationships/tags" Target="../tags/tag164.xml"/><Relationship Id="rId2" Type="http://schemas.openxmlformats.org/officeDocument/2006/relationships/image" Target="../media/image45.png"/><Relationship Id="rId1" Type="http://schemas.openxmlformats.org/officeDocument/2006/relationships/tags" Target="../tags/tag163.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xml"/><Relationship Id="rId5" Type="http://schemas.openxmlformats.org/officeDocument/2006/relationships/tags" Target="../tags/tag167.xml"/><Relationship Id="rId4" Type="http://schemas.openxmlformats.org/officeDocument/2006/relationships/image" Target="../media/image48.png"/><Relationship Id="rId3" Type="http://schemas.openxmlformats.org/officeDocument/2006/relationships/tags" Target="../tags/tag166.xml"/><Relationship Id="rId2" Type="http://schemas.openxmlformats.org/officeDocument/2006/relationships/image" Target="../media/image47.png"/><Relationship Id="rId1" Type="http://schemas.openxmlformats.org/officeDocument/2006/relationships/tags" Target="../tags/tag165.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17.xml"/><Relationship Id="rId2" Type="http://schemas.openxmlformats.org/officeDocument/2006/relationships/image" Target="../media/image6.png"/><Relationship Id="rId1" Type="http://schemas.openxmlformats.org/officeDocument/2006/relationships/tags" Target="../tags/tag16.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xml"/><Relationship Id="rId5" Type="http://schemas.openxmlformats.org/officeDocument/2006/relationships/tags" Target="../tags/tag170.xml"/><Relationship Id="rId4" Type="http://schemas.openxmlformats.org/officeDocument/2006/relationships/image" Target="../media/image48.png"/><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建文件夹 (3)\tr.jpg"/>
          <p:cNvPicPr>
            <a:picLocks noChangeAspect="1"/>
          </p:cNvPicPr>
          <p:nvPr/>
        </p:nvPicPr>
        <p:blipFill>
          <a:blip r:embed="rId1"/>
          <a:stretch>
            <a:fillRect/>
          </a:stretch>
        </p:blipFill>
        <p:spPr>
          <a:xfrm>
            <a:off x="-144780" y="0"/>
            <a:ext cx="12336780" cy="6858000"/>
          </a:xfrm>
          <a:prstGeom prst="rect">
            <a:avLst/>
          </a:prstGeom>
          <a:noFill/>
          <a:ln w="9525">
            <a:noFill/>
          </a:ln>
        </p:spPr>
      </p:pic>
      <p:sp>
        <p:nvSpPr>
          <p:cNvPr id="3" name="矩形 2"/>
          <p:cNvSpPr/>
          <p:nvPr/>
        </p:nvSpPr>
        <p:spPr>
          <a:xfrm>
            <a:off x="439843" y="924137"/>
            <a:ext cx="7477760" cy="666115"/>
          </a:xfrm>
          <a:prstGeom prst="rect">
            <a:avLst/>
          </a:prstGeom>
        </p:spPr>
        <p:txBody>
          <a:bodyPr wrap="square">
            <a:spAutoFit/>
          </a:bodyPr>
          <a:lstStyle/>
          <a:p>
            <a:pPr algn="l" fontAlgn="auto"/>
            <a:endParaRPr lang="zh-CN" altLang="en-US" sz="3735" cap="all" noProof="1">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 name="Text Box 1"/>
          <p:cNvSpPr txBox="1"/>
          <p:nvPr/>
        </p:nvSpPr>
        <p:spPr>
          <a:xfrm>
            <a:off x="947420" y="589915"/>
            <a:ext cx="5855335" cy="2245360"/>
          </a:xfrm>
          <a:prstGeom prst="rect">
            <a:avLst/>
          </a:prstGeom>
          <a:noFill/>
        </p:spPr>
        <p:txBody>
          <a:bodyPr wrap="square" rtlCol="0">
            <a:spAutoFit/>
          </a:bodyPr>
          <a:p>
            <a:r>
              <a:rPr lang="en-US" sz="2800"/>
              <a:t>...Construction of the </a:t>
            </a:r>
            <a:r>
              <a:rPr lang="en-US" sz="2800" b="1">
                <a:solidFill>
                  <a:srgbClr val="7030A0"/>
                </a:solidFill>
              </a:rPr>
              <a:t>Chinese Traditional Music Culture Knowledge Base</a:t>
            </a:r>
            <a:r>
              <a:rPr lang="en-US" sz="2800"/>
              <a:t> (</a:t>
            </a:r>
            <a:r>
              <a:rPr lang="en-US" sz="2800" b="1">
                <a:solidFill>
                  <a:schemeClr val="accent6"/>
                </a:solidFill>
              </a:rPr>
              <a:t>Knowledge Graph in Linked Data</a:t>
            </a:r>
            <a:r>
              <a:rPr lang="en-US" sz="2800"/>
              <a:t>) from a </a:t>
            </a:r>
            <a:r>
              <a:rPr lang="zh-CN" altLang="en-US" sz="2800"/>
              <a:t>“</a:t>
            </a:r>
            <a:r>
              <a:rPr lang="en-US" altLang="zh-CN" sz="2800" b="1">
                <a:solidFill>
                  <a:srgbClr val="C00000"/>
                </a:solidFill>
              </a:rPr>
              <a:t>Digital Humanities</a:t>
            </a:r>
            <a:r>
              <a:rPr lang="zh-CN" altLang="en-US" sz="2800"/>
              <a:t>”</a:t>
            </a:r>
            <a:r>
              <a:rPr lang="en-US" altLang="zh-CN" sz="2800"/>
              <a:t> Perspective</a:t>
            </a:r>
            <a:endParaRPr lang="en-US" altLang="zh-CN" sz="2800"/>
          </a:p>
        </p:txBody>
      </p:sp>
      <p:sp>
        <p:nvSpPr>
          <p:cNvPr id="4" name="Text Box 3"/>
          <p:cNvSpPr txBox="1"/>
          <p:nvPr>
            <p:custDataLst>
              <p:tags r:id="rId2"/>
            </p:custDataLst>
          </p:nvPr>
        </p:nvSpPr>
        <p:spPr>
          <a:xfrm>
            <a:off x="947420" y="3017520"/>
            <a:ext cx="6155055" cy="4892675"/>
          </a:xfrm>
          <a:prstGeom prst="rect">
            <a:avLst/>
          </a:prstGeom>
          <a:noFill/>
        </p:spPr>
        <p:txBody>
          <a:bodyPr wrap="square" rtlCol="0">
            <a:spAutoFit/>
          </a:bodyPr>
          <a:p>
            <a:r>
              <a:rPr lang="en-US" sz="2800"/>
              <a:t>Jun</a:t>
            </a:r>
            <a:r>
              <a:rPr lang="en-US" sz="2800" b="1">
                <a:solidFill>
                  <a:schemeClr val="accent2"/>
                </a:solidFill>
              </a:rPr>
              <a:t>jun</a:t>
            </a:r>
            <a:r>
              <a:rPr lang="en-US" sz="2800"/>
              <a:t> Cao</a:t>
            </a:r>
            <a:endParaRPr lang="en-US" sz="2800"/>
          </a:p>
          <a:p>
            <a:r>
              <a:rPr lang="en-US" sz="2800" b="1">
                <a:solidFill>
                  <a:schemeClr val="accent5"/>
                </a:solidFill>
              </a:rPr>
              <a:t>--June</a:t>
            </a:r>
            <a:endParaRPr lang="en-US" sz="2800" b="1">
              <a:solidFill>
                <a:schemeClr val="accent5"/>
              </a:solidFill>
            </a:endParaRPr>
          </a:p>
          <a:p>
            <a:endParaRPr lang="en-US" sz="800" b="1">
              <a:solidFill>
                <a:schemeClr val="tx1"/>
              </a:solidFill>
            </a:endParaRPr>
          </a:p>
          <a:p>
            <a:r>
              <a:rPr lang="en-US" sz="2000" b="1">
                <a:solidFill>
                  <a:schemeClr val="bg1">
                    <a:lumMod val="50000"/>
                  </a:schemeClr>
                </a:solidFill>
              </a:rPr>
              <a:t>- Invited expert, Library of China Conservatory of Music (Beijing), musicologist of morphology </a:t>
            </a:r>
            <a:r>
              <a:rPr lang="en-US" sz="2000" b="1">
                <a:solidFill>
                  <a:schemeClr val="bg1">
                    <a:lumMod val="50000"/>
                  </a:schemeClr>
                </a:solidFill>
              </a:rPr>
              <a:t>etc.</a:t>
            </a:r>
            <a:endParaRPr lang="en-US" sz="2000" b="1">
              <a:solidFill>
                <a:schemeClr val="bg1">
                  <a:lumMod val="50000"/>
                </a:schemeClr>
              </a:solidFill>
            </a:endParaRPr>
          </a:p>
          <a:p>
            <a:r>
              <a:rPr lang="en-US" sz="2000" b="1">
                <a:solidFill>
                  <a:schemeClr val="bg1">
                    <a:lumMod val="50000"/>
                  </a:schemeClr>
                </a:solidFill>
                <a:sym typeface="+mn-ea"/>
              </a:rPr>
              <a:t>- Former Postdoctoral Researcher &amp; Linked Data</a:t>
            </a:r>
            <a:endParaRPr lang="en-US" sz="2000" b="1">
              <a:solidFill>
                <a:schemeClr val="bg1">
                  <a:lumMod val="50000"/>
                </a:schemeClr>
              </a:solidFill>
              <a:sym typeface="+mn-ea"/>
            </a:endParaRPr>
          </a:p>
          <a:p>
            <a:r>
              <a:rPr lang="en-US" sz="2000" b="1">
                <a:solidFill>
                  <a:schemeClr val="bg1">
                    <a:lumMod val="50000"/>
                  </a:schemeClr>
                </a:solidFill>
                <a:sym typeface="+mn-ea"/>
              </a:rPr>
              <a:t>Scientist for Distributed Digital Music Archive </a:t>
            </a:r>
            <a:endParaRPr lang="en-US" sz="2000" b="1">
              <a:solidFill>
                <a:schemeClr val="bg1">
                  <a:lumMod val="50000"/>
                </a:schemeClr>
              </a:solidFill>
              <a:sym typeface="+mn-ea"/>
            </a:endParaRPr>
          </a:p>
          <a:p>
            <a:r>
              <a:rPr lang="en-US" sz="2000" b="1">
                <a:solidFill>
                  <a:schemeClr val="bg1">
                    <a:lumMod val="50000"/>
                  </a:schemeClr>
                </a:solidFill>
                <a:sym typeface="+mn-ea"/>
              </a:rPr>
              <a:t>and Library Laboratory (DDMAL), McGill University</a:t>
            </a:r>
            <a:endParaRPr lang="en-US" sz="2000" b="1">
              <a:solidFill>
                <a:schemeClr val="bg1">
                  <a:lumMod val="50000"/>
                </a:schemeClr>
              </a:solidFill>
              <a:sym typeface="+mn-ea"/>
            </a:endParaRPr>
          </a:p>
          <a:p>
            <a:r>
              <a:rPr lang="en-US" sz="2000" b="1">
                <a:solidFill>
                  <a:schemeClr val="bg1">
                    <a:lumMod val="50000"/>
                  </a:schemeClr>
                </a:solidFill>
                <a:sym typeface="+mn-ea"/>
              </a:rPr>
              <a:t> (Montreal)</a:t>
            </a:r>
            <a:endParaRPr lang="en-US" sz="2000" b="1">
              <a:solidFill>
                <a:schemeClr val="bg1">
                  <a:lumMod val="50000"/>
                </a:schemeClr>
              </a:solidFill>
            </a:endParaRPr>
          </a:p>
          <a:p>
            <a:endParaRPr lang="en-US" sz="800" b="1">
              <a:solidFill>
                <a:schemeClr val="bg1">
                  <a:lumMod val="50000"/>
                </a:schemeClr>
              </a:solidFill>
            </a:endParaRPr>
          </a:p>
          <a:p>
            <a:r>
              <a:rPr lang="en-US">
                <a:solidFill>
                  <a:schemeClr val="tx1"/>
                </a:solidFill>
              </a:rPr>
              <a:t>Slides will be available via GitHub: </a:t>
            </a:r>
            <a:endParaRPr lang="en-US">
              <a:solidFill>
                <a:schemeClr val="tx1"/>
              </a:solidFill>
            </a:endParaRPr>
          </a:p>
          <a:p>
            <a:r>
              <a:rPr lang="en-US">
                <a:solidFill>
                  <a:schemeClr val="tx1"/>
                </a:solidFill>
              </a:rPr>
              <a:t>[linkedmusic-datalake]</a:t>
            </a:r>
            <a:endParaRPr lang="en-US" sz="2400" b="1">
              <a:solidFill>
                <a:schemeClr val="bg1">
                  <a:lumMod val="50000"/>
                </a:schemeClr>
              </a:solidFill>
            </a:endParaRPr>
          </a:p>
          <a:p>
            <a:endParaRPr lang="en-US" sz="2800" b="1">
              <a:solidFill>
                <a:schemeClr val="accent6"/>
              </a:solidFill>
            </a:endParaRPr>
          </a:p>
          <a:p>
            <a:endParaRPr lang="en-US" sz="2800" b="1">
              <a:solidFill>
                <a:schemeClr val="accent6"/>
              </a:solidFill>
            </a:endParaRPr>
          </a:p>
          <a:p>
            <a:endParaRPr lang="en-US" sz="2800" b="1">
              <a:solidFill>
                <a:schemeClr val="accent6"/>
              </a:solidFill>
            </a:endParaRPr>
          </a:p>
        </p:txBody>
      </p:sp>
      <p:sp>
        <p:nvSpPr>
          <p:cNvPr id="5" name="Slide Number Placeholder 4"/>
          <p:cNvSpPr>
            <a:spLocks noGrp="1"/>
          </p:cNvSpPr>
          <p:nvPr>
            <p:ph type="sldNum" sz="quarter" idx="12"/>
          </p:nvPr>
        </p:nvSpPr>
        <p:spPr/>
        <p:txBody>
          <a:bodyPr/>
          <a:p>
            <a:fld id="{917EFF0A-9862-4FB3-B05C-A00ABA0EDD02}" type="slidenum">
              <a:rPr lang="zh-CN" altLang="en-US" smtClean="0"/>
            </a:fld>
            <a:endParaRPr lang="zh-CN" altLang="en-US"/>
          </a:p>
        </p:txBody>
      </p:sp>
      <p:sp>
        <p:nvSpPr>
          <p:cNvPr id="6" name="Text Box 5"/>
          <p:cNvSpPr txBox="1"/>
          <p:nvPr/>
        </p:nvSpPr>
        <p:spPr>
          <a:xfrm>
            <a:off x="57785" y="6884670"/>
            <a:ext cx="4064000" cy="645160"/>
          </a:xfrm>
          <a:prstGeom prst="rect">
            <a:avLst/>
          </a:prstGeom>
          <a:noFill/>
        </p:spPr>
        <p:txBody>
          <a:bodyPr wrap="square" rtlCol="0">
            <a:spAutoFit/>
          </a:bodyPr>
          <a:p>
            <a:r>
              <a:rPr lang="en-US"/>
              <a:t>my name is pronounced like month June (phonetically)</a:t>
            </a:r>
            <a:endParaRPr lang="en-US"/>
          </a:p>
        </p:txBody>
      </p:sp>
    </p:spTree>
  </p:cSld>
  <p:clrMapOvr>
    <a:masterClrMapping/>
  </p:clrMapOvr>
  <p:transition spd="med" advClick="0" advTm="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Picture 4"/>
          <p:cNvPicPr>
            <a:picLocks noChangeAspect="1"/>
          </p:cNvPicPr>
          <p:nvPr>
            <p:custDataLst>
              <p:tags r:id="rId1"/>
            </p:custDataLst>
          </p:nvPr>
        </p:nvPicPr>
        <p:blipFill>
          <a:blip r:embed="rId2"/>
          <a:stretch>
            <a:fillRect/>
          </a:stretch>
        </p:blipFill>
        <p:spPr>
          <a:xfrm>
            <a:off x="0" y="775335"/>
            <a:ext cx="12192000" cy="5687695"/>
          </a:xfrm>
          <a:prstGeom prst="rect">
            <a:avLst/>
          </a:prstGeom>
        </p:spPr>
      </p:pic>
      <p:sp>
        <p:nvSpPr>
          <p:cNvPr id="7" name="Text Box 6"/>
          <p:cNvSpPr txBox="1"/>
          <p:nvPr/>
        </p:nvSpPr>
        <p:spPr>
          <a:xfrm>
            <a:off x="317500" y="407035"/>
            <a:ext cx="4064000" cy="368300"/>
          </a:xfrm>
          <a:prstGeom prst="rect">
            <a:avLst/>
          </a:prstGeom>
          <a:noFill/>
        </p:spPr>
        <p:txBody>
          <a:bodyPr wrap="square" rtlCol="0">
            <a:spAutoFit/>
          </a:bodyPr>
          <a:p>
            <a:r>
              <a:rPr lang="zh-CN" altLang="en-US"/>
              <a:t>Single-box Search</a:t>
            </a:r>
            <a:r>
              <a:rPr lang="en-US" altLang="zh-CN"/>
              <a:t> on the Main Page</a:t>
            </a:r>
            <a:endParaRPr lang="en-US" altLang="zh-CN"/>
          </a:p>
        </p:txBody>
      </p:sp>
      <p:sp>
        <p:nvSpPr>
          <p:cNvPr id="8" name="Text Box 7"/>
          <p:cNvSpPr txBox="1"/>
          <p:nvPr/>
        </p:nvSpPr>
        <p:spPr>
          <a:xfrm>
            <a:off x="5612765" y="3429000"/>
            <a:ext cx="4311015" cy="368300"/>
          </a:xfrm>
          <a:prstGeom prst="rect">
            <a:avLst/>
          </a:prstGeom>
          <a:noFill/>
        </p:spPr>
        <p:txBody>
          <a:bodyPr wrap="square" rtlCol="0">
            <a:spAutoFit/>
          </a:bodyPr>
          <a:p>
            <a:r>
              <a:rPr lang="en-US" b="1">
                <a:solidFill>
                  <a:srgbClr val="7030A0"/>
                </a:solidFill>
              </a:rPr>
              <a:t>the </a:t>
            </a:r>
            <a:r>
              <a:rPr lang="en-US" b="1">
                <a:solidFill>
                  <a:srgbClr val="7030A0"/>
                </a:solidFill>
              </a:rPr>
              <a:t>global/holistic ontology: background</a:t>
            </a:r>
            <a:endParaRPr lang="en-US" b="1">
              <a:solidFill>
                <a:srgbClr val="7030A0"/>
              </a:solidFill>
            </a:endParaRPr>
          </a:p>
        </p:txBody>
      </p:sp>
      <p:sp>
        <p:nvSpPr>
          <p:cNvPr id="3" name="Slide Number Placeholder 2"/>
          <p:cNvSpPr>
            <a:spLocks noGrp="1"/>
          </p:cNvSpPr>
          <p:nvPr>
            <p:ph type="sldNum" sz="quarter" idx="12"/>
          </p:nvPr>
        </p:nvSpPr>
        <p:spPr/>
        <p:txBody>
          <a:bodyPr/>
          <a:p>
            <a:fld id="{917EFF0A-9862-4FB3-B05C-A00ABA0EDD02}" type="slidenum">
              <a:rPr lang="zh-CN" altLang="en-US" smtClean="0"/>
            </a:fld>
            <a:endParaRPr lang="zh-CN" altLang="en-US"/>
          </a:p>
        </p:txBody>
      </p:sp>
      <p:sp>
        <p:nvSpPr>
          <p:cNvPr id="4" name="Text Box 3"/>
          <p:cNvSpPr txBox="1"/>
          <p:nvPr/>
        </p:nvSpPr>
        <p:spPr>
          <a:xfrm>
            <a:off x="0" y="5386705"/>
            <a:ext cx="12192635" cy="1076325"/>
          </a:xfrm>
          <a:prstGeom prst="rect">
            <a:avLst/>
          </a:prstGeom>
          <a:noFill/>
        </p:spPr>
        <p:txBody>
          <a:bodyPr wrap="square" rtlCol="0">
            <a:spAutoFit/>
          </a:bodyPr>
          <a:p>
            <a:r>
              <a:rPr lang="en-US" sz="1600"/>
              <a:t>translation: Chinese traditional music comes from the acient courts, literati circles, religeous groups and folk communities, manifesting in forms as songs, narrative rap (speech-song fusion), singing-dancing integration, instrumental music, which can also be observed from viewpoints as ethnicity, instrumentation, geography and factions</a:t>
            </a:r>
            <a:r>
              <a:rPr lang="zh-CN" altLang="en-US" sz="1600"/>
              <a:t>。</a:t>
            </a:r>
            <a:r>
              <a:rPr lang="en-US" altLang="zh-CN" sz="1600"/>
              <a:t>Let</a:t>
            </a:r>
            <a:r>
              <a:rPr lang="zh-CN" altLang="en-US" sz="1600"/>
              <a:t>’</a:t>
            </a:r>
            <a:r>
              <a:rPr lang="en-US" altLang="zh-CN" sz="1600"/>
              <a:t>s explore various communities within the </a:t>
            </a:r>
            <a:r>
              <a:rPr lang="zh-CN" altLang="en-US" sz="1600"/>
              <a:t>“</a:t>
            </a:r>
            <a:r>
              <a:rPr lang="en-US" altLang="zh-CN" sz="1600"/>
              <a:t>knowledge network</a:t>
            </a:r>
            <a:r>
              <a:rPr lang="zh-CN" altLang="en-US" sz="1600"/>
              <a:t>”</a:t>
            </a:r>
            <a:r>
              <a:rPr lang="en-US" altLang="zh-CN" sz="1600"/>
              <a:t>, reveling in </a:t>
            </a:r>
            <a:r>
              <a:rPr lang="en-US" sz="1600"/>
              <a:t>their dazzling multiplicity</a:t>
            </a:r>
            <a:r>
              <a:rPr lang="en-US" altLang="zh-CN" sz="1600"/>
              <a:t>.</a:t>
            </a:r>
            <a:endParaRPr lang="en-US" altLang="zh-CN"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custDataLst>
              <p:tags r:id="rId1"/>
            </p:custDataLst>
          </p:nvPr>
        </p:nvPicPr>
        <p:blipFill>
          <a:blip r:embed="rId2"/>
          <a:stretch>
            <a:fillRect/>
          </a:stretch>
        </p:blipFill>
        <p:spPr>
          <a:xfrm>
            <a:off x="0" y="1144270"/>
            <a:ext cx="12192635" cy="5628640"/>
          </a:xfrm>
          <a:prstGeom prst="rect">
            <a:avLst/>
          </a:prstGeom>
        </p:spPr>
      </p:pic>
      <p:sp>
        <p:nvSpPr>
          <p:cNvPr id="7" name="Text Box 6"/>
          <p:cNvSpPr txBox="1"/>
          <p:nvPr>
            <p:custDataLst>
              <p:tags r:id="rId3"/>
            </p:custDataLst>
          </p:nvPr>
        </p:nvSpPr>
        <p:spPr>
          <a:xfrm>
            <a:off x="317500" y="407035"/>
            <a:ext cx="10175240" cy="368300"/>
          </a:xfrm>
          <a:prstGeom prst="rect">
            <a:avLst/>
          </a:prstGeom>
          <a:noFill/>
        </p:spPr>
        <p:txBody>
          <a:bodyPr wrap="square" rtlCol="0">
            <a:spAutoFit/>
          </a:bodyPr>
          <a:p>
            <a:r>
              <a:rPr lang="zh-CN" altLang="en-US"/>
              <a:t>Single-box Search</a:t>
            </a:r>
            <a:r>
              <a:rPr lang="en-US" altLang="zh-CN"/>
              <a:t>, e.g., after inputing </a:t>
            </a:r>
            <a:r>
              <a:rPr lang="zh-CN" altLang="en-US"/>
              <a:t>“福建南音”</a:t>
            </a:r>
            <a:r>
              <a:rPr lang="en-US" altLang="zh-CN"/>
              <a:t> </a:t>
            </a:r>
            <a:r>
              <a:rPr lang="zh-CN" altLang="en-US"/>
              <a:t>（</a:t>
            </a:r>
            <a:r>
              <a:rPr lang="en-US" altLang="zh-CN"/>
              <a:t>translation:</a:t>
            </a:r>
            <a:r>
              <a:rPr lang="en-US" altLang="zh-CN">
                <a:sym typeface="+mn-ea"/>
              </a:rPr>
              <a:t>Fujian Nanyin/</a:t>
            </a:r>
            <a:r>
              <a:rPr lang="zh-CN" altLang="en-US"/>
              <a:t>South</a:t>
            </a:r>
            <a:r>
              <a:rPr lang="en-US" altLang="zh-CN"/>
              <a:t> S</a:t>
            </a:r>
            <a:r>
              <a:rPr lang="zh-CN" altLang="en-US"/>
              <a:t>ound</a:t>
            </a:r>
            <a:r>
              <a:rPr lang="en-US" altLang="zh-CN"/>
              <a:t> </a:t>
            </a:r>
            <a:r>
              <a:rPr lang="zh-CN" altLang="en-US"/>
              <a:t>）</a:t>
            </a:r>
            <a:endParaRPr lang="zh-CN" altLang="en-US"/>
          </a:p>
        </p:txBody>
      </p:sp>
      <p:cxnSp>
        <p:nvCxnSpPr>
          <p:cNvPr id="5" name="Straight Arrow Connector 4"/>
          <p:cNvCxnSpPr/>
          <p:nvPr/>
        </p:nvCxnSpPr>
        <p:spPr>
          <a:xfrm flipV="1">
            <a:off x="6277610" y="2581910"/>
            <a:ext cx="1633855" cy="90551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Text Box 5"/>
          <p:cNvSpPr txBox="1"/>
          <p:nvPr>
            <p:custDataLst>
              <p:tags r:id="rId4"/>
            </p:custDataLst>
          </p:nvPr>
        </p:nvSpPr>
        <p:spPr>
          <a:xfrm>
            <a:off x="7983220" y="2202180"/>
            <a:ext cx="3088640" cy="645160"/>
          </a:xfrm>
          <a:prstGeom prst="rect">
            <a:avLst/>
          </a:prstGeom>
          <a:noFill/>
        </p:spPr>
        <p:txBody>
          <a:bodyPr wrap="square" rtlCol="0">
            <a:spAutoFit/>
          </a:bodyPr>
          <a:p>
            <a:r>
              <a:rPr lang="en-US" altLang="zh-CN">
                <a:solidFill>
                  <a:schemeClr val="accent5"/>
                </a:solidFill>
              </a:rPr>
              <a:t>knowledge graph</a:t>
            </a:r>
            <a:r>
              <a:rPr lang="en-US" altLang="zh-CN">
                <a:solidFill>
                  <a:schemeClr val="accent6">
                    <a:lumMod val="75000"/>
                  </a:schemeClr>
                </a:solidFill>
              </a:rPr>
              <a:t>:graph query</a:t>
            </a:r>
            <a:endParaRPr lang="en-US" altLang="zh-CN">
              <a:solidFill>
                <a:schemeClr val="accent6">
                  <a:lumMod val="75000"/>
                </a:schemeClr>
              </a:solidFill>
            </a:endParaRPr>
          </a:p>
          <a:p>
            <a:r>
              <a:rPr lang="en-US" altLang="zh-CN">
                <a:solidFill>
                  <a:schemeClr val="accent6">
                    <a:lumMod val="75000"/>
                  </a:schemeClr>
                </a:solidFill>
              </a:rPr>
              <a:t>-&gt; visualization</a:t>
            </a:r>
            <a:endParaRPr lang="en-US" altLang="zh-CN">
              <a:solidFill>
                <a:schemeClr val="accent6">
                  <a:lumMod val="75000"/>
                </a:schemeClr>
              </a:solidFill>
            </a:endParaRPr>
          </a:p>
        </p:txBody>
      </p:sp>
      <p:pic>
        <p:nvPicPr>
          <p:cNvPr id="8" name="Picture 7"/>
          <p:cNvPicPr>
            <a:picLocks noChangeAspect="1"/>
          </p:cNvPicPr>
          <p:nvPr>
            <p:custDataLst>
              <p:tags r:id="rId5"/>
            </p:custDataLst>
          </p:nvPr>
        </p:nvPicPr>
        <p:blipFill>
          <a:blip r:embed="rId6"/>
          <a:stretch>
            <a:fillRect/>
          </a:stretch>
        </p:blipFill>
        <p:spPr>
          <a:xfrm>
            <a:off x="8397875" y="3157220"/>
            <a:ext cx="3794125" cy="3223895"/>
          </a:xfrm>
          <a:prstGeom prst="rect">
            <a:avLst/>
          </a:prstGeom>
        </p:spPr>
      </p:pic>
      <p:cxnSp>
        <p:nvCxnSpPr>
          <p:cNvPr id="9" name="Straight Arrow Connector 8"/>
          <p:cNvCxnSpPr/>
          <p:nvPr>
            <p:custDataLst>
              <p:tags r:id="rId7"/>
            </p:custDataLst>
          </p:nvPr>
        </p:nvCxnSpPr>
        <p:spPr>
          <a:xfrm>
            <a:off x="9188450" y="2861945"/>
            <a:ext cx="216535" cy="401955"/>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0" name="Straight Arrow Connector 9"/>
          <p:cNvCxnSpPr/>
          <p:nvPr>
            <p:custDataLst>
              <p:tags r:id="rId8"/>
            </p:custDataLst>
          </p:nvPr>
        </p:nvCxnSpPr>
        <p:spPr>
          <a:xfrm>
            <a:off x="5217160" y="1604010"/>
            <a:ext cx="2717800" cy="73152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1" name="Straight Arrow Connector 10"/>
          <p:cNvCxnSpPr/>
          <p:nvPr>
            <p:custDataLst>
              <p:tags r:id="rId9"/>
            </p:custDataLst>
          </p:nvPr>
        </p:nvCxnSpPr>
        <p:spPr>
          <a:xfrm flipH="1">
            <a:off x="3691255" y="3510915"/>
            <a:ext cx="1140460" cy="669925"/>
          </a:xfrm>
          <a:prstGeom prst="straightConnector1">
            <a:avLst/>
          </a:prstGeom>
          <a:ln w="28575" cap="flat" cmpd="dbl">
            <a:solidFill>
              <a:schemeClr val="bg1">
                <a:lumMod val="50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Text Box 11"/>
          <p:cNvSpPr txBox="1"/>
          <p:nvPr>
            <p:custDataLst>
              <p:tags r:id="rId10"/>
            </p:custDataLst>
          </p:nvPr>
        </p:nvSpPr>
        <p:spPr>
          <a:xfrm>
            <a:off x="2642870" y="4180840"/>
            <a:ext cx="1842135" cy="368300"/>
          </a:xfrm>
          <a:prstGeom prst="rect">
            <a:avLst/>
          </a:prstGeom>
          <a:noFill/>
        </p:spPr>
        <p:txBody>
          <a:bodyPr wrap="square" rtlCol="0">
            <a:spAutoFit/>
          </a:bodyPr>
          <a:p>
            <a:r>
              <a:rPr lang="en-US" altLang="zh-CN">
                <a:solidFill>
                  <a:schemeClr val="bg1">
                    <a:lumMod val="50000"/>
                  </a:schemeClr>
                </a:solidFill>
              </a:rPr>
              <a:t>next page</a:t>
            </a:r>
            <a:endParaRPr lang="en-US" altLang="zh-CN">
              <a:solidFill>
                <a:schemeClr val="bg1">
                  <a:lumMod val="50000"/>
                </a:schemeClr>
              </a:solidFill>
            </a:endParaRPr>
          </a:p>
        </p:txBody>
      </p:sp>
      <p:sp>
        <p:nvSpPr>
          <p:cNvPr id="14" name="Text Box 13"/>
          <p:cNvSpPr txBox="1"/>
          <p:nvPr>
            <p:custDataLst>
              <p:tags r:id="rId11"/>
            </p:custDataLst>
          </p:nvPr>
        </p:nvSpPr>
        <p:spPr>
          <a:xfrm>
            <a:off x="307340" y="902335"/>
            <a:ext cx="9834880" cy="368300"/>
          </a:xfrm>
          <a:prstGeom prst="rect">
            <a:avLst/>
          </a:prstGeom>
          <a:noFill/>
        </p:spPr>
        <p:txBody>
          <a:bodyPr wrap="square" rtlCol="0">
            <a:spAutoFit/>
          </a:bodyPr>
          <a:p>
            <a:r>
              <a:rPr lang="en-US">
                <a:solidFill>
                  <a:schemeClr val="bg1">
                    <a:lumMod val="85000"/>
                  </a:schemeClr>
                </a:solidFill>
              </a:rPr>
              <a:t>18</a:t>
            </a:r>
            <a:r>
              <a:rPr lang="zh-CN" altLang="en-US">
                <a:solidFill>
                  <a:schemeClr val="bg1">
                    <a:lumMod val="85000"/>
                  </a:schemeClr>
                </a:solidFill>
              </a:rPr>
              <a:t>号字（</a:t>
            </a:r>
            <a:r>
              <a:rPr lang="en-US" altLang="zh-CN">
                <a:solidFill>
                  <a:schemeClr val="bg1">
                    <a:lumMod val="85000"/>
                  </a:schemeClr>
                </a:solidFill>
              </a:rPr>
              <a:t>dark color 15</a:t>
            </a:r>
            <a:r>
              <a:rPr lang="zh-CN" altLang="en-US">
                <a:solidFill>
                  <a:schemeClr val="bg1">
                    <a:lumMod val="85000"/>
                  </a:schemeClr>
                </a:solidFill>
              </a:rPr>
              <a:t>）</a:t>
            </a:r>
            <a:endParaRPr lang="zh-CN" altLang="en-US">
              <a:solidFill>
                <a:schemeClr val="bg1">
                  <a:lumMod val="85000"/>
                </a:schemeClr>
              </a:solidFill>
            </a:endParaRPr>
          </a:p>
        </p:txBody>
      </p:sp>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cxnSp>
        <p:nvCxnSpPr>
          <p:cNvPr id="3" name="Straight Arrow Connector 2"/>
          <p:cNvCxnSpPr/>
          <p:nvPr>
            <p:custDataLst>
              <p:tags r:id="rId12"/>
            </p:custDataLst>
          </p:nvPr>
        </p:nvCxnSpPr>
        <p:spPr>
          <a:xfrm flipH="1">
            <a:off x="3538220" y="800735"/>
            <a:ext cx="669925" cy="929005"/>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210820" y="1939925"/>
            <a:ext cx="1971675" cy="3412490"/>
          </a:xfrm>
          <a:prstGeom prst="rect">
            <a:avLst/>
          </a:prstGeom>
          <a:noFill/>
        </p:spPr>
        <p:txBody>
          <a:bodyPr wrap="square" rtlCol="0">
            <a:spAutoFit/>
          </a:bodyPr>
          <a:p>
            <a:pPr algn="r">
              <a:lnSpc>
                <a:spcPct val="120000"/>
              </a:lnSpc>
            </a:pPr>
            <a:r>
              <a:rPr lang="zh-CN" altLang="en-US">
                <a:solidFill>
                  <a:schemeClr val="accent6">
                    <a:lumMod val="60000"/>
                    <a:lumOff val="40000"/>
                  </a:schemeClr>
                </a:solidFill>
              </a:rPr>
              <a:t>This references China's ancient gongchepu notation system (工尺谱) – a traditional musical tablature using Chinese characters to represent pitch and rhythm.</a:t>
            </a:r>
            <a:endParaRPr lang="zh-CN" altLang="en-US">
              <a:solidFill>
                <a:schemeClr val="accent6">
                  <a:lumMod val="60000"/>
                  <a:lumOff val="4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custDataLst>
              <p:tags r:id="rId1"/>
            </p:custDataLst>
          </p:nvPr>
        </p:nvPicPr>
        <p:blipFill>
          <a:blip r:embed="rId2"/>
          <a:stretch>
            <a:fillRect/>
          </a:stretch>
        </p:blipFill>
        <p:spPr>
          <a:xfrm>
            <a:off x="55880" y="1182370"/>
            <a:ext cx="12093575" cy="5600065"/>
          </a:xfrm>
          <a:prstGeom prst="rect">
            <a:avLst/>
          </a:prstGeom>
        </p:spPr>
      </p:pic>
      <p:sp>
        <p:nvSpPr>
          <p:cNvPr id="9" name="Text Box 8"/>
          <p:cNvSpPr txBox="1"/>
          <p:nvPr>
            <p:custDataLst>
              <p:tags r:id="rId3"/>
            </p:custDataLst>
          </p:nvPr>
        </p:nvSpPr>
        <p:spPr>
          <a:xfrm>
            <a:off x="317500" y="407035"/>
            <a:ext cx="9834880" cy="368300"/>
          </a:xfrm>
          <a:prstGeom prst="rect">
            <a:avLst/>
          </a:prstGeom>
          <a:noFill/>
        </p:spPr>
        <p:txBody>
          <a:bodyPr wrap="square" rtlCol="0">
            <a:spAutoFit/>
          </a:bodyPr>
          <a:p>
            <a:r>
              <a:rPr lang="en-US" altLang="zh-CN"/>
              <a:t>migrated to the </a:t>
            </a:r>
            <a:r>
              <a:rPr lang="zh-CN" altLang="en-US"/>
              <a:t>“</a:t>
            </a:r>
            <a:r>
              <a:rPr lang="zh-CN" altLang="en-US" b="1">
                <a:solidFill>
                  <a:schemeClr val="accent4">
                    <a:lumMod val="75000"/>
                  </a:schemeClr>
                </a:solidFill>
              </a:rPr>
              <a:t>Linked Data Publishing Platform</a:t>
            </a:r>
            <a:r>
              <a:rPr lang="zh-CN" altLang="en-US"/>
              <a:t>”</a:t>
            </a:r>
            <a:r>
              <a:rPr lang="en-US" altLang="zh-CN"/>
              <a:t>; Each </a:t>
            </a:r>
            <a:r>
              <a:rPr lang="en-US" altLang="zh-CN">
                <a:solidFill>
                  <a:schemeClr val="accent1"/>
                </a:solidFill>
              </a:rPr>
              <a:t>blued field</a:t>
            </a:r>
            <a:r>
              <a:rPr lang="en-US" altLang="zh-CN"/>
              <a:t> links to other </a:t>
            </a:r>
            <a:r>
              <a:rPr lang="en-US" altLang="zh-CN"/>
              <a:t>URI-linked nodes. </a:t>
            </a:r>
            <a:endParaRPr lang="en-US" altLang="zh-CN"/>
          </a:p>
        </p:txBody>
      </p:sp>
      <p:cxnSp>
        <p:nvCxnSpPr>
          <p:cNvPr id="10" name="Straight Arrow Connector 9"/>
          <p:cNvCxnSpPr/>
          <p:nvPr>
            <p:custDataLst>
              <p:tags r:id="rId4"/>
            </p:custDataLst>
          </p:nvPr>
        </p:nvCxnSpPr>
        <p:spPr>
          <a:xfrm flipH="1" flipV="1">
            <a:off x="2338705" y="795020"/>
            <a:ext cx="129540" cy="1058545"/>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1" name="Straight Arrow Connector 10"/>
          <p:cNvCxnSpPr/>
          <p:nvPr>
            <p:custDataLst>
              <p:tags r:id="rId5"/>
            </p:custDataLst>
          </p:nvPr>
        </p:nvCxnSpPr>
        <p:spPr>
          <a:xfrm flipH="1">
            <a:off x="5243195" y="760095"/>
            <a:ext cx="1069340" cy="270383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Rounded Rectangle 11"/>
          <p:cNvSpPr/>
          <p:nvPr>
            <p:custDataLst>
              <p:tags r:id="rId6"/>
            </p:custDataLst>
          </p:nvPr>
        </p:nvSpPr>
        <p:spPr>
          <a:xfrm>
            <a:off x="5884545" y="2828290"/>
            <a:ext cx="4744720" cy="494030"/>
          </a:xfrm>
          <a:prstGeom prst="roundRect">
            <a:avLst/>
          </a:prstGeom>
          <a:noFill/>
          <a:ln w="28575">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custDataLst>
              <p:tags r:id="rId1"/>
            </p:custDataLst>
          </p:nvPr>
        </p:nvPicPr>
        <p:blipFill>
          <a:blip r:embed="rId2"/>
          <a:stretch>
            <a:fillRect/>
          </a:stretch>
        </p:blipFill>
        <p:spPr>
          <a:xfrm>
            <a:off x="3175" y="1212850"/>
            <a:ext cx="12187555" cy="5645785"/>
          </a:xfrm>
          <a:prstGeom prst="rect">
            <a:avLst/>
          </a:prstGeom>
        </p:spPr>
      </p:pic>
      <p:sp>
        <p:nvSpPr>
          <p:cNvPr id="5" name="Text Box 4"/>
          <p:cNvSpPr txBox="1"/>
          <p:nvPr/>
        </p:nvSpPr>
        <p:spPr>
          <a:xfrm>
            <a:off x="462280" y="411480"/>
            <a:ext cx="6096000" cy="368300"/>
          </a:xfrm>
          <a:prstGeom prst="rect">
            <a:avLst/>
          </a:prstGeom>
          <a:noFill/>
        </p:spPr>
        <p:txBody>
          <a:bodyPr wrap="square" rtlCol="0" anchor="t">
            <a:spAutoFit/>
          </a:bodyPr>
          <a:p>
            <a:r>
              <a:rPr lang="zh-CN" altLang="en-US" b="1">
                <a:solidFill>
                  <a:schemeClr val="accent4">
                    <a:lumMod val="75000"/>
                  </a:schemeClr>
                </a:solidFill>
                <a:sym typeface="+mn-ea"/>
              </a:rPr>
              <a:t>Linked Data Publishing Platform</a:t>
            </a:r>
            <a:r>
              <a:rPr lang="en-US" altLang="zh-CN" b="1">
                <a:solidFill>
                  <a:schemeClr val="accent4">
                    <a:lumMod val="75000"/>
                  </a:schemeClr>
                </a:solidFill>
                <a:sym typeface="+mn-ea"/>
              </a:rPr>
              <a:t> </a:t>
            </a:r>
            <a:r>
              <a:rPr lang="en-US" altLang="zh-CN">
                <a:solidFill>
                  <a:schemeClr val="accent6">
                    <a:lumMod val="75000"/>
                  </a:schemeClr>
                </a:solidFill>
                <a:sym typeface="+mn-ea"/>
              </a:rPr>
              <a:t>for Fujian Southern Sound </a:t>
            </a:r>
            <a:endParaRPr lang="en-US" altLang="zh-CN">
              <a:solidFill>
                <a:schemeClr val="accent6">
                  <a:lumMod val="75000"/>
                </a:schemeClr>
              </a:solidFill>
              <a:sym typeface="+mn-ea"/>
            </a:endParaRPr>
          </a:p>
        </p:txBody>
      </p:sp>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sp>
        <p:nvSpPr>
          <p:cNvPr id="3" name="Text Box 2"/>
          <p:cNvSpPr txBox="1"/>
          <p:nvPr/>
        </p:nvSpPr>
        <p:spPr>
          <a:xfrm>
            <a:off x="5676265" y="3217545"/>
            <a:ext cx="5880735" cy="1156335"/>
          </a:xfrm>
          <a:prstGeom prst="rect">
            <a:avLst/>
          </a:prstGeom>
          <a:noFill/>
        </p:spPr>
        <p:txBody>
          <a:bodyPr wrap="square" rtlCol="0">
            <a:noAutofit/>
          </a:bodyPr>
          <a:p>
            <a:pPr>
              <a:lnSpc>
                <a:spcPct val="110000"/>
              </a:lnSpc>
            </a:pPr>
            <a:r>
              <a:rPr lang="en-US">
                <a:solidFill>
                  <a:schemeClr val="accent4">
                    <a:lumMod val="75000"/>
                  </a:schemeClr>
                </a:solidFill>
              </a:rPr>
              <a:t>If we say the previous page resembles a Wikipedia display, this page mirrors the structured-data interface of linked knowledge bases like DBpedia or Wikidata.</a:t>
            </a:r>
            <a:endParaRPr lang="en-US">
              <a:solidFill>
                <a:schemeClr val="accent4">
                  <a:lumMod val="7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custDataLst>
              <p:tags r:id="rId1"/>
            </p:custDataLst>
          </p:nvPr>
        </p:nvPicPr>
        <p:blipFill>
          <a:blip r:embed="rId2"/>
          <a:stretch>
            <a:fillRect/>
          </a:stretch>
        </p:blipFill>
        <p:spPr>
          <a:xfrm>
            <a:off x="15240" y="935990"/>
            <a:ext cx="12176760" cy="5922010"/>
          </a:xfrm>
          <a:prstGeom prst="rect">
            <a:avLst/>
          </a:prstGeom>
        </p:spPr>
      </p:pic>
      <p:sp>
        <p:nvSpPr>
          <p:cNvPr id="7" name="Text Box 6"/>
          <p:cNvSpPr txBox="1"/>
          <p:nvPr>
            <p:custDataLst>
              <p:tags r:id="rId3"/>
            </p:custDataLst>
          </p:nvPr>
        </p:nvSpPr>
        <p:spPr>
          <a:xfrm>
            <a:off x="317500" y="349885"/>
            <a:ext cx="11139170" cy="368300"/>
          </a:xfrm>
          <a:prstGeom prst="rect">
            <a:avLst/>
          </a:prstGeom>
          <a:noFill/>
        </p:spPr>
        <p:txBody>
          <a:bodyPr wrap="square" rtlCol="0">
            <a:spAutoFit/>
          </a:bodyPr>
          <a:p>
            <a:r>
              <a:rPr lang="en-US">
                <a:sym typeface="+mn-ea"/>
              </a:rPr>
              <a:t>scroll down to see the </a:t>
            </a:r>
            <a:r>
              <a:rPr lang="en-US" b="1">
                <a:solidFill>
                  <a:srgbClr val="7030A0"/>
                </a:solidFill>
                <a:sym typeface="+mn-ea"/>
              </a:rPr>
              <a:t>egocentric network</a:t>
            </a:r>
            <a:r>
              <a:rPr lang="en-US">
                <a:sym typeface="+mn-ea"/>
              </a:rPr>
              <a:t> for</a:t>
            </a:r>
            <a:r>
              <a:rPr lang="en-US" altLang="zh-CN"/>
              <a:t> </a:t>
            </a:r>
            <a:r>
              <a:rPr lang="zh-CN" altLang="en-US"/>
              <a:t>“福建南音”</a:t>
            </a:r>
            <a:r>
              <a:rPr lang="en-US" altLang="zh-CN"/>
              <a:t> </a:t>
            </a:r>
            <a:r>
              <a:rPr lang="zh-CN" altLang="en-US"/>
              <a:t>（</a:t>
            </a:r>
            <a:r>
              <a:rPr lang="en-US" altLang="zh-CN"/>
              <a:t>translation:</a:t>
            </a:r>
            <a:r>
              <a:rPr lang="zh-CN" altLang="en-US"/>
              <a:t>Southern </a:t>
            </a:r>
            <a:r>
              <a:rPr lang="en-US" altLang="zh-CN"/>
              <a:t>M</a:t>
            </a:r>
            <a:r>
              <a:rPr lang="zh-CN" altLang="en-US"/>
              <a:t>usic/</a:t>
            </a:r>
            <a:r>
              <a:rPr lang="en-US" altLang="zh-CN"/>
              <a:t>S</a:t>
            </a:r>
            <a:r>
              <a:rPr lang="zh-CN" altLang="en-US"/>
              <a:t>ound</a:t>
            </a:r>
            <a:r>
              <a:rPr lang="en-US" altLang="zh-CN"/>
              <a:t> in Fujian Province</a:t>
            </a:r>
            <a:r>
              <a:rPr lang="zh-CN" altLang="en-US"/>
              <a:t>）</a:t>
            </a:r>
            <a:endParaRPr lang="zh-CN" altLang="en-US"/>
          </a:p>
        </p:txBody>
      </p:sp>
      <p:sp>
        <p:nvSpPr>
          <p:cNvPr id="6" name="Text Box 5"/>
          <p:cNvSpPr txBox="1"/>
          <p:nvPr>
            <p:custDataLst>
              <p:tags r:id="rId4"/>
            </p:custDataLst>
          </p:nvPr>
        </p:nvSpPr>
        <p:spPr>
          <a:xfrm>
            <a:off x="8712200" y="1755775"/>
            <a:ext cx="3088640" cy="1753235"/>
          </a:xfrm>
          <a:prstGeom prst="rect">
            <a:avLst/>
          </a:prstGeom>
          <a:noFill/>
        </p:spPr>
        <p:txBody>
          <a:bodyPr wrap="square" rtlCol="0">
            <a:spAutoFit/>
          </a:bodyPr>
          <a:p>
            <a:r>
              <a:rPr lang="en-US" altLang="zh-CN">
                <a:solidFill>
                  <a:schemeClr val="accent6">
                    <a:lumMod val="75000"/>
                  </a:schemeClr>
                </a:solidFill>
              </a:rPr>
              <a:t>--not only one-step ego network:</a:t>
            </a:r>
            <a:endParaRPr lang="en-US" altLang="zh-CN">
              <a:solidFill>
                <a:schemeClr val="accent6">
                  <a:lumMod val="75000"/>
                </a:schemeClr>
              </a:solidFill>
            </a:endParaRPr>
          </a:p>
          <a:p>
            <a:r>
              <a:rPr lang="en-US" altLang="zh-CN">
                <a:solidFill>
                  <a:schemeClr val="accent6">
                    <a:lumMod val="75000"/>
                  </a:schemeClr>
                </a:solidFill>
              </a:rPr>
              <a:t>You can double-click nodes to expand the scope, traversing the knowledge network for exploration</a:t>
            </a:r>
            <a:endParaRPr lang="en-US" altLang="zh-CN">
              <a:solidFill>
                <a:schemeClr val="accent6">
                  <a:lumMod val="75000"/>
                </a:schemeClr>
              </a:solidFill>
            </a:endParaRPr>
          </a:p>
        </p:txBody>
      </p:sp>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35" y="1203325"/>
            <a:ext cx="12192635" cy="5655310"/>
          </a:xfrm>
          <a:prstGeom prst="rect">
            <a:avLst/>
          </a:prstGeom>
        </p:spPr>
      </p:pic>
      <p:sp>
        <p:nvSpPr>
          <p:cNvPr id="7" name="Text Box 6"/>
          <p:cNvSpPr txBox="1"/>
          <p:nvPr>
            <p:custDataLst>
              <p:tags r:id="rId2"/>
            </p:custDataLst>
          </p:nvPr>
        </p:nvSpPr>
        <p:spPr>
          <a:xfrm>
            <a:off x="317500" y="407035"/>
            <a:ext cx="9834880" cy="645160"/>
          </a:xfrm>
          <a:prstGeom prst="rect">
            <a:avLst/>
          </a:prstGeom>
          <a:noFill/>
        </p:spPr>
        <p:txBody>
          <a:bodyPr wrap="square" rtlCol="0">
            <a:spAutoFit/>
          </a:bodyPr>
          <a:p>
            <a:r>
              <a:rPr lang="en-US"/>
              <a:t>Can also enter the </a:t>
            </a:r>
            <a:r>
              <a:rPr lang="zh-CN" altLang="en-US"/>
              <a:t>“</a:t>
            </a:r>
            <a:r>
              <a:rPr lang="en-US"/>
              <a:t>Music type</a:t>
            </a:r>
            <a:r>
              <a:rPr lang="zh-CN" altLang="en-US"/>
              <a:t>”</a:t>
            </a:r>
            <a:r>
              <a:rPr lang="en-US" altLang="zh-CN"/>
              <a:t> tabular interface to retrieve </a:t>
            </a:r>
            <a:r>
              <a:rPr lang="en-US" altLang="zh-CN">
                <a:sym typeface="+mn-ea"/>
              </a:rPr>
              <a:t>Fujian </a:t>
            </a:r>
            <a:r>
              <a:rPr lang="en-US" altLang="zh-CN"/>
              <a:t>South Sound. Advanced query interface with multiple            filtering condition</a:t>
            </a:r>
            <a:r>
              <a:rPr lang="zh-CN" altLang="en-US"/>
              <a:t>（</a:t>
            </a:r>
            <a:r>
              <a:rPr lang="en-US" altLang="zh-CN">
                <a:solidFill>
                  <a:schemeClr val="accent1"/>
                </a:solidFill>
              </a:rPr>
              <a:t>intersection</a:t>
            </a:r>
            <a:r>
              <a:rPr lang="en-US" altLang="zh-CN"/>
              <a:t> relationship</a:t>
            </a:r>
            <a:r>
              <a:rPr lang="zh-CN" altLang="en-US"/>
              <a:t>）</a:t>
            </a:r>
            <a:r>
              <a:rPr lang="en-US" altLang="zh-CN"/>
              <a:t>  </a:t>
            </a:r>
            <a:endParaRPr lang="en-US" altLang="zh-CN"/>
          </a:p>
        </p:txBody>
      </p:sp>
      <p:cxnSp>
        <p:nvCxnSpPr>
          <p:cNvPr id="10" name="Straight Arrow Connector 9"/>
          <p:cNvCxnSpPr/>
          <p:nvPr>
            <p:custDataLst>
              <p:tags r:id="rId3"/>
            </p:custDataLst>
          </p:nvPr>
        </p:nvCxnSpPr>
        <p:spPr>
          <a:xfrm>
            <a:off x="3312160" y="763905"/>
            <a:ext cx="1036320" cy="40767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5" name="Text Box 4"/>
          <p:cNvSpPr txBox="1"/>
          <p:nvPr>
            <p:custDataLst>
              <p:tags r:id="rId4"/>
            </p:custDataLst>
          </p:nvPr>
        </p:nvSpPr>
        <p:spPr>
          <a:xfrm>
            <a:off x="-65405" y="1863725"/>
            <a:ext cx="1428750" cy="1371600"/>
          </a:xfrm>
          <a:prstGeom prst="rect">
            <a:avLst/>
          </a:prstGeom>
          <a:noFill/>
        </p:spPr>
        <p:txBody>
          <a:bodyPr wrap="square" rtlCol="0">
            <a:noAutofit/>
          </a:bodyPr>
          <a:p>
            <a:pPr>
              <a:lnSpc>
                <a:spcPct val="110000"/>
              </a:lnSpc>
            </a:pPr>
            <a:r>
              <a:rPr lang="en-US" altLang="zh-CN" sz="1600">
                <a:solidFill>
                  <a:schemeClr val="accent6">
                    <a:lumMod val="75000"/>
                  </a:schemeClr>
                </a:solidFill>
              </a:rPr>
              <a:t>(1) </a:t>
            </a:r>
            <a:r>
              <a:rPr lang="en-US" sz="1600">
                <a:solidFill>
                  <a:schemeClr val="accent6">
                    <a:lumMod val="75000"/>
                  </a:schemeClr>
                </a:solidFill>
              </a:rPr>
              <a:t>musicType</a:t>
            </a:r>
            <a:endParaRPr lang="en-US" sz="1600">
              <a:solidFill>
                <a:schemeClr val="accent6">
                  <a:lumMod val="75000"/>
                </a:schemeClr>
              </a:solidFill>
            </a:endParaRPr>
          </a:p>
          <a:p>
            <a:pPr>
              <a:lnSpc>
                <a:spcPct val="110000"/>
              </a:lnSpc>
            </a:pPr>
            <a:r>
              <a:rPr lang="en-US" sz="1600">
                <a:solidFill>
                  <a:schemeClr val="accent6">
                    <a:lumMod val="75000"/>
                  </a:schemeClr>
                </a:solidFill>
              </a:rPr>
              <a:t>(2) instrument</a:t>
            </a:r>
            <a:endParaRPr lang="en-US" sz="1600">
              <a:solidFill>
                <a:schemeClr val="accent6">
                  <a:lumMod val="75000"/>
                </a:schemeClr>
              </a:solidFill>
            </a:endParaRPr>
          </a:p>
          <a:p>
            <a:pPr>
              <a:lnSpc>
                <a:spcPct val="110000"/>
              </a:lnSpc>
            </a:pPr>
            <a:r>
              <a:rPr lang="en-US" sz="1600">
                <a:solidFill>
                  <a:schemeClr val="accent6">
                    <a:lumMod val="75000"/>
                  </a:schemeClr>
                </a:solidFill>
              </a:rPr>
              <a:t>(3) traditional music branches</a:t>
            </a:r>
            <a:endParaRPr lang="en-US" sz="1600">
              <a:solidFill>
                <a:schemeClr val="accent6">
                  <a:lumMod val="75000"/>
                </a:schemeClr>
              </a:solidFill>
            </a:endParaRPr>
          </a:p>
          <a:p>
            <a:endParaRPr lang="en-US" sz="1600">
              <a:solidFill>
                <a:schemeClr val="accent6">
                  <a:lumMod val="75000"/>
                </a:schemeClr>
              </a:solidFill>
            </a:endParaRPr>
          </a:p>
        </p:txBody>
      </p:sp>
      <p:sp>
        <p:nvSpPr>
          <p:cNvPr id="6" name="Text Box 5"/>
          <p:cNvSpPr txBox="1"/>
          <p:nvPr>
            <p:custDataLst>
              <p:tags r:id="rId5"/>
            </p:custDataLst>
          </p:nvPr>
        </p:nvSpPr>
        <p:spPr>
          <a:xfrm>
            <a:off x="10890250" y="1886585"/>
            <a:ext cx="1428750" cy="1958975"/>
          </a:xfrm>
          <a:prstGeom prst="rect">
            <a:avLst/>
          </a:prstGeom>
          <a:noFill/>
        </p:spPr>
        <p:txBody>
          <a:bodyPr wrap="square" rtlCol="0">
            <a:noAutofit/>
          </a:bodyPr>
          <a:p>
            <a:pPr>
              <a:lnSpc>
                <a:spcPct val="110000"/>
              </a:lnSpc>
            </a:pPr>
            <a:r>
              <a:rPr lang="en-US" altLang="zh-CN" sz="1600">
                <a:solidFill>
                  <a:schemeClr val="accent6">
                    <a:lumMod val="75000"/>
                  </a:schemeClr>
                </a:solidFill>
              </a:rPr>
              <a:t>(4) </a:t>
            </a:r>
            <a:r>
              <a:rPr lang="en-US" sz="1600">
                <a:solidFill>
                  <a:schemeClr val="accent6">
                    <a:lumMod val="75000"/>
                  </a:schemeClr>
                </a:solidFill>
              </a:rPr>
              <a:t>distribution</a:t>
            </a:r>
            <a:endParaRPr lang="en-US" sz="1600">
              <a:solidFill>
                <a:schemeClr val="accent6">
                  <a:lumMod val="75000"/>
                </a:schemeClr>
              </a:solidFill>
            </a:endParaRPr>
          </a:p>
          <a:p>
            <a:pPr>
              <a:lnSpc>
                <a:spcPct val="110000"/>
              </a:lnSpc>
            </a:pPr>
            <a:r>
              <a:rPr lang="en-US" sz="1600">
                <a:solidFill>
                  <a:schemeClr val="accent6">
                    <a:lumMod val="75000"/>
                  </a:schemeClr>
                </a:solidFill>
              </a:rPr>
              <a:t>area</a:t>
            </a:r>
            <a:endParaRPr lang="en-US" sz="1600">
              <a:solidFill>
                <a:schemeClr val="accent6">
                  <a:lumMod val="75000"/>
                </a:schemeClr>
              </a:solidFill>
            </a:endParaRPr>
          </a:p>
          <a:p>
            <a:pPr>
              <a:lnSpc>
                <a:spcPct val="110000"/>
              </a:lnSpc>
            </a:pPr>
            <a:r>
              <a:rPr lang="en-US" sz="1600">
                <a:solidFill>
                  <a:schemeClr val="accent6">
                    <a:lumMod val="75000"/>
                  </a:schemeClr>
                </a:solidFill>
              </a:rPr>
              <a:t>(5) ethnic</a:t>
            </a:r>
            <a:endParaRPr lang="en-US" sz="1600">
              <a:solidFill>
                <a:schemeClr val="accent6">
                  <a:lumMod val="75000"/>
                </a:schemeClr>
              </a:solidFill>
            </a:endParaRPr>
          </a:p>
          <a:p>
            <a:pPr>
              <a:lnSpc>
                <a:spcPct val="110000"/>
              </a:lnSpc>
            </a:pPr>
            <a:r>
              <a:rPr lang="en-US" sz="1600">
                <a:solidFill>
                  <a:schemeClr val="accent6">
                    <a:lumMod val="75000"/>
                  </a:schemeClr>
                </a:solidFill>
              </a:rPr>
              <a:t>group</a:t>
            </a:r>
            <a:endParaRPr lang="en-US" sz="1600">
              <a:solidFill>
                <a:schemeClr val="accent6">
                  <a:lumMod val="75000"/>
                </a:schemeClr>
              </a:solidFill>
            </a:endParaRPr>
          </a:p>
          <a:p>
            <a:pPr>
              <a:lnSpc>
                <a:spcPct val="110000"/>
              </a:lnSpc>
            </a:pPr>
            <a:r>
              <a:rPr lang="en-US" sz="1600">
                <a:solidFill>
                  <a:schemeClr val="accent6">
                    <a:lumMod val="75000"/>
                  </a:schemeClr>
                </a:solidFill>
              </a:rPr>
              <a:t>(6) originates from historical</a:t>
            </a:r>
            <a:endParaRPr lang="en-US" sz="1600">
              <a:solidFill>
                <a:schemeClr val="accent6">
                  <a:lumMod val="75000"/>
                </a:schemeClr>
              </a:solidFill>
            </a:endParaRPr>
          </a:p>
          <a:p>
            <a:pPr>
              <a:lnSpc>
                <a:spcPct val="110000"/>
              </a:lnSpc>
            </a:pPr>
            <a:r>
              <a:rPr lang="en-US" sz="1600">
                <a:solidFill>
                  <a:schemeClr val="accent6">
                    <a:lumMod val="75000"/>
                  </a:schemeClr>
                </a:solidFill>
              </a:rPr>
              <a:t>period (dynasty)</a:t>
            </a:r>
            <a:endParaRPr lang="en-US" sz="1600">
              <a:solidFill>
                <a:schemeClr val="accent6">
                  <a:lumMod val="75000"/>
                </a:schemeClr>
              </a:solidFill>
            </a:endParaRPr>
          </a:p>
        </p:txBody>
      </p:sp>
      <p:sp>
        <p:nvSpPr>
          <p:cNvPr id="8" name="Rounded Rectangle 7"/>
          <p:cNvSpPr/>
          <p:nvPr/>
        </p:nvSpPr>
        <p:spPr>
          <a:xfrm>
            <a:off x="5325110" y="2687955"/>
            <a:ext cx="1775460" cy="494030"/>
          </a:xfrm>
          <a:prstGeom prst="roundRect">
            <a:avLst/>
          </a:prstGeom>
          <a:noFill/>
          <a:ln w="28575">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custDataLst>
              <p:tags r:id="rId6"/>
            </p:custDataLst>
          </p:nvPr>
        </p:nvSpPr>
        <p:spPr>
          <a:xfrm>
            <a:off x="5654040" y="3181985"/>
            <a:ext cx="1654175" cy="407035"/>
          </a:xfrm>
          <a:prstGeom prst="rect">
            <a:avLst/>
          </a:prstGeom>
          <a:noFill/>
        </p:spPr>
        <p:txBody>
          <a:bodyPr wrap="square" rtlCol="0">
            <a:noAutofit/>
          </a:bodyPr>
          <a:p>
            <a:r>
              <a:rPr lang="en-US">
                <a:solidFill>
                  <a:schemeClr val="accent2"/>
                </a:solidFill>
              </a:rPr>
              <a:t>data reusable</a:t>
            </a:r>
            <a:r>
              <a:rPr lang="en-US" altLang="zh-CN"/>
              <a:t> </a:t>
            </a:r>
            <a:endParaRPr lang="en-US" altLang="zh-CN"/>
          </a:p>
        </p:txBody>
      </p:sp>
      <p:cxnSp>
        <p:nvCxnSpPr>
          <p:cNvPr id="11" name="Straight Arrow Connector 10"/>
          <p:cNvCxnSpPr/>
          <p:nvPr>
            <p:custDataLst>
              <p:tags r:id="rId7"/>
            </p:custDataLst>
          </p:nvPr>
        </p:nvCxnSpPr>
        <p:spPr>
          <a:xfrm flipH="1">
            <a:off x="986790" y="1886585"/>
            <a:ext cx="2325370" cy="1929765"/>
          </a:xfrm>
          <a:prstGeom prst="straightConnector1">
            <a:avLst/>
          </a:prstGeom>
          <a:ln w="28575" cap="flat" cmpd="dbl">
            <a:solidFill>
              <a:srgbClr val="7030A0"/>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Text Box 11"/>
          <p:cNvSpPr txBox="1"/>
          <p:nvPr>
            <p:custDataLst>
              <p:tags r:id="rId8"/>
            </p:custDataLst>
          </p:nvPr>
        </p:nvSpPr>
        <p:spPr>
          <a:xfrm>
            <a:off x="-635" y="3894455"/>
            <a:ext cx="1428750" cy="644525"/>
          </a:xfrm>
          <a:prstGeom prst="rect">
            <a:avLst/>
          </a:prstGeom>
          <a:noFill/>
        </p:spPr>
        <p:txBody>
          <a:bodyPr wrap="square" rtlCol="0">
            <a:noAutofit/>
          </a:bodyPr>
          <a:p>
            <a:r>
              <a:rPr lang="en-US" altLang="zh-CN" sz="1600" b="1">
                <a:solidFill>
                  <a:srgbClr val="7030A0"/>
                </a:solidFill>
              </a:rPr>
              <a:t>professional search syntax</a:t>
            </a:r>
            <a:endParaRPr lang="en-US" altLang="zh-CN" sz="1600" b="1">
              <a:solidFill>
                <a:srgbClr val="7030A0"/>
              </a:solidFill>
            </a:endParaRPr>
          </a:p>
        </p:txBody>
      </p:sp>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cxnSp>
        <p:nvCxnSpPr>
          <p:cNvPr id="3" name="Straight Arrow Connector 2"/>
          <p:cNvCxnSpPr/>
          <p:nvPr>
            <p:custDataLst>
              <p:tags r:id="rId9"/>
            </p:custDataLst>
          </p:nvPr>
        </p:nvCxnSpPr>
        <p:spPr>
          <a:xfrm>
            <a:off x="1223010" y="2066290"/>
            <a:ext cx="958215" cy="0"/>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cxnSp>
        <p:nvCxnSpPr>
          <p:cNvPr id="13" name="Straight Arrow Connector 12"/>
          <p:cNvCxnSpPr/>
          <p:nvPr>
            <p:custDataLst>
              <p:tags r:id="rId10"/>
            </p:custDataLst>
          </p:nvPr>
        </p:nvCxnSpPr>
        <p:spPr>
          <a:xfrm>
            <a:off x="1219835" y="2332990"/>
            <a:ext cx="958215" cy="0"/>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cxnSp>
        <p:nvCxnSpPr>
          <p:cNvPr id="14" name="Straight Arrow Connector 13"/>
          <p:cNvCxnSpPr/>
          <p:nvPr>
            <p:custDataLst>
              <p:tags r:id="rId11"/>
            </p:custDataLst>
          </p:nvPr>
        </p:nvCxnSpPr>
        <p:spPr>
          <a:xfrm>
            <a:off x="1221740" y="2607945"/>
            <a:ext cx="979805" cy="0"/>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p:nvPr>
            <p:custDataLst>
              <p:tags r:id="rId12"/>
            </p:custDataLst>
          </p:nvPr>
        </p:nvCxnSpPr>
        <p:spPr>
          <a:xfrm>
            <a:off x="9932035" y="2066290"/>
            <a:ext cx="1026160" cy="0"/>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custDataLst>
              <p:tags r:id="rId13"/>
            </p:custDataLst>
          </p:nvPr>
        </p:nvCxnSpPr>
        <p:spPr>
          <a:xfrm>
            <a:off x="9932035" y="2320290"/>
            <a:ext cx="1033780" cy="273685"/>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cxnSp>
        <p:nvCxnSpPr>
          <p:cNvPr id="17" name="Straight Arrow Connector 16"/>
          <p:cNvCxnSpPr/>
          <p:nvPr>
            <p:custDataLst>
              <p:tags r:id="rId14"/>
            </p:custDataLst>
          </p:nvPr>
        </p:nvCxnSpPr>
        <p:spPr>
          <a:xfrm>
            <a:off x="9932035" y="2574290"/>
            <a:ext cx="1028700" cy="543560"/>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custDataLst>
              <p:tags r:id="rId1"/>
            </p:custDataLst>
          </p:nvPr>
        </p:nvPicPr>
        <p:blipFill>
          <a:blip r:embed="rId2"/>
          <a:srcRect l="1029"/>
          <a:stretch>
            <a:fillRect/>
          </a:stretch>
        </p:blipFill>
        <p:spPr>
          <a:xfrm>
            <a:off x="-10160" y="1685290"/>
            <a:ext cx="6106160" cy="5172710"/>
          </a:xfrm>
          <a:prstGeom prst="rect">
            <a:avLst/>
          </a:prstGeom>
        </p:spPr>
      </p:pic>
      <p:pic>
        <p:nvPicPr>
          <p:cNvPr id="5" name="Picture 4"/>
          <p:cNvPicPr>
            <a:picLocks noChangeAspect="1"/>
          </p:cNvPicPr>
          <p:nvPr>
            <p:custDataLst>
              <p:tags r:id="rId3"/>
            </p:custDataLst>
          </p:nvPr>
        </p:nvPicPr>
        <p:blipFill>
          <a:blip r:embed="rId4"/>
          <a:stretch>
            <a:fillRect/>
          </a:stretch>
        </p:blipFill>
        <p:spPr>
          <a:xfrm>
            <a:off x="6061710" y="1685290"/>
            <a:ext cx="6156325" cy="5172710"/>
          </a:xfrm>
          <a:prstGeom prst="rect">
            <a:avLst/>
          </a:prstGeom>
        </p:spPr>
      </p:pic>
      <p:pic>
        <p:nvPicPr>
          <p:cNvPr id="6" name="Picture 5"/>
          <p:cNvPicPr>
            <a:picLocks noChangeAspect="1"/>
          </p:cNvPicPr>
          <p:nvPr>
            <p:custDataLst>
              <p:tags r:id="rId5"/>
            </p:custDataLst>
          </p:nvPr>
        </p:nvPicPr>
        <p:blipFill>
          <a:blip r:embed="rId6"/>
          <a:srcRect r="354"/>
          <a:stretch>
            <a:fillRect/>
          </a:stretch>
        </p:blipFill>
        <p:spPr>
          <a:xfrm>
            <a:off x="6107430" y="177165"/>
            <a:ext cx="6020435" cy="1296670"/>
          </a:xfrm>
          <a:prstGeom prst="rect">
            <a:avLst/>
          </a:prstGeom>
        </p:spPr>
      </p:pic>
      <p:sp>
        <p:nvSpPr>
          <p:cNvPr id="7" name="Text Box 6"/>
          <p:cNvSpPr txBox="1"/>
          <p:nvPr>
            <p:custDataLst>
              <p:tags r:id="rId7"/>
            </p:custDataLst>
          </p:nvPr>
        </p:nvSpPr>
        <p:spPr>
          <a:xfrm>
            <a:off x="317500" y="407035"/>
            <a:ext cx="5614035" cy="1198880"/>
          </a:xfrm>
          <a:prstGeom prst="rect">
            <a:avLst/>
          </a:prstGeom>
          <a:noFill/>
        </p:spPr>
        <p:txBody>
          <a:bodyPr wrap="square" rtlCol="0">
            <a:spAutoFit/>
          </a:bodyPr>
          <a:p>
            <a:r>
              <a:rPr lang="en-US" altLang="zh-CN"/>
              <a:t>Special Collection Resources (bf:hasPart -PiecePerformance</a:t>
            </a:r>
            <a:endParaRPr lang="en-US" altLang="zh-CN"/>
          </a:p>
          <a:p>
            <a:r>
              <a:rPr lang="en-US" altLang="zh-CN"/>
              <a:t>Chinese or Eastern Music Instruments </a:t>
            </a:r>
            <a:endParaRPr lang="en-US" altLang="zh-CN"/>
          </a:p>
          <a:p>
            <a:r>
              <a:rPr lang="en-US" altLang="zh-CN"/>
              <a:t>Warehouse </a:t>
            </a:r>
            <a:endParaRPr lang="en-US" altLang="zh-CN"/>
          </a:p>
        </p:txBody>
      </p:sp>
      <p:cxnSp>
        <p:nvCxnSpPr>
          <p:cNvPr id="8" name="Straight Arrow Connector 7"/>
          <p:cNvCxnSpPr/>
          <p:nvPr>
            <p:custDataLst>
              <p:tags r:id="rId8"/>
            </p:custDataLst>
          </p:nvPr>
        </p:nvCxnSpPr>
        <p:spPr>
          <a:xfrm>
            <a:off x="2973705" y="701040"/>
            <a:ext cx="3280410" cy="104648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custDataLst>
              <p:tags r:id="rId9"/>
            </p:custDataLst>
          </p:nvPr>
        </p:nvCxnSpPr>
        <p:spPr>
          <a:xfrm>
            <a:off x="4276725" y="638810"/>
            <a:ext cx="2224405" cy="28575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0" name="Straight Arrow Connector 9"/>
          <p:cNvCxnSpPr/>
          <p:nvPr>
            <p:custDataLst>
              <p:tags r:id="rId10"/>
            </p:custDataLst>
          </p:nvPr>
        </p:nvCxnSpPr>
        <p:spPr>
          <a:xfrm>
            <a:off x="1645285" y="1276985"/>
            <a:ext cx="810895" cy="40005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pic>
        <p:nvPicPr>
          <p:cNvPr id="3" name="Picture 2"/>
          <p:cNvPicPr>
            <a:picLocks noChangeAspect="1"/>
          </p:cNvPicPr>
          <p:nvPr>
            <p:custDataLst>
              <p:tags r:id="rId11"/>
            </p:custDataLst>
          </p:nvPr>
        </p:nvPicPr>
        <p:blipFill>
          <a:blip r:embed="rId12"/>
          <a:stretch>
            <a:fillRect/>
          </a:stretch>
        </p:blipFill>
        <p:spPr>
          <a:xfrm>
            <a:off x="5315585" y="857885"/>
            <a:ext cx="615950" cy="615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400"/>
              <a:t>Graph Query 1: facili</a:t>
            </a:r>
            <a:r>
              <a:rPr lang="en-US" sz="2400"/>
              <a:t>tate both </a:t>
            </a:r>
            <a:r>
              <a:rPr lang="en-US" sz="2400">
                <a:solidFill>
                  <a:schemeClr val="accent1"/>
                </a:solidFill>
              </a:rPr>
              <a:t>union</a:t>
            </a:r>
            <a:r>
              <a:rPr lang="en-US" sz="2400"/>
              <a:t> and </a:t>
            </a:r>
            <a:r>
              <a:rPr lang="en-US" sz="2400">
                <a:solidFill>
                  <a:schemeClr val="accent1"/>
                </a:solidFill>
              </a:rPr>
              <a:t>intersection</a:t>
            </a:r>
            <a:r>
              <a:rPr lang="en-US" sz="2400"/>
              <a:t> </a:t>
            </a:r>
            <a:r>
              <a:rPr lang="en-US" sz="2400"/>
              <a:t>relationship</a:t>
            </a:r>
            <a:endParaRPr lang="en-US" sz="2400"/>
          </a:p>
        </p:txBody>
      </p:sp>
      <p:pic>
        <p:nvPicPr>
          <p:cNvPr id="18" name="图片 5"/>
          <p:cNvPicPr>
            <a:picLocks noChangeAspect="1"/>
          </p:cNvPicPr>
          <p:nvPr>
            <p:ph idx="1"/>
            <p:custDataLst>
              <p:tags r:id="rId1"/>
            </p:custDataLst>
          </p:nvPr>
        </p:nvPicPr>
        <p:blipFill>
          <a:blip r:embed="rId2"/>
          <a:stretch>
            <a:fillRect/>
          </a:stretch>
        </p:blipFill>
        <p:spPr>
          <a:xfrm>
            <a:off x="200660" y="1436370"/>
            <a:ext cx="3132455" cy="864870"/>
          </a:xfrm>
          <a:prstGeom prst="rect">
            <a:avLst/>
          </a:prstGeom>
          <a:noFill/>
          <a:ln>
            <a:noFill/>
          </a:ln>
        </p:spPr>
      </p:pic>
      <p:sp>
        <p:nvSpPr>
          <p:cNvPr id="7" name="Text Box 6"/>
          <p:cNvSpPr txBox="1"/>
          <p:nvPr/>
        </p:nvSpPr>
        <p:spPr>
          <a:xfrm>
            <a:off x="734695" y="2444115"/>
            <a:ext cx="2390140" cy="3643630"/>
          </a:xfrm>
          <a:prstGeom prst="rect">
            <a:avLst/>
          </a:prstGeom>
          <a:noFill/>
        </p:spPr>
        <p:txBody>
          <a:bodyPr wrap="square" rtlCol="0">
            <a:noAutofit/>
          </a:bodyPr>
          <a:p>
            <a:r>
              <a:rPr lang="en-US" sz="1700"/>
              <a:t>Y</a:t>
            </a:r>
            <a:r>
              <a:rPr sz="1700"/>
              <a:t>ou can select multiple related keyword-nodes as starting points. By expanding their respective neighborhoods simultaneously, the visualization reveals </a:t>
            </a:r>
            <a:r>
              <a:rPr sz="1700">
                <a:solidFill>
                  <a:schemeClr val="accent1"/>
                </a:solidFill>
              </a:rPr>
              <a:t>topological community structures</a:t>
            </a:r>
            <a:r>
              <a:rPr lang="en-US" sz="1700">
                <a:solidFill>
                  <a:schemeClr val="tx1"/>
                </a:solidFill>
              </a:rPr>
              <a:t>.</a:t>
            </a:r>
            <a:r>
              <a:rPr sz="1700"/>
              <a:t> </a:t>
            </a:r>
            <a:r>
              <a:rPr lang="en-US" sz="1700"/>
              <a:t>E.g., the bridge part between 2 densely clustered communities may represent   ....</a:t>
            </a:r>
            <a:endParaRPr lang="en-US" sz="1700"/>
          </a:p>
        </p:txBody>
      </p:sp>
      <p:pic>
        <p:nvPicPr>
          <p:cNvPr id="8" name="Picture 7"/>
          <p:cNvPicPr>
            <a:picLocks noChangeAspect="1"/>
          </p:cNvPicPr>
          <p:nvPr>
            <p:custDataLst>
              <p:tags r:id="rId3"/>
            </p:custDataLst>
          </p:nvPr>
        </p:nvPicPr>
        <p:blipFill>
          <a:blip r:embed="rId4"/>
          <a:srcRect t="281"/>
          <a:stretch>
            <a:fillRect/>
          </a:stretch>
        </p:blipFill>
        <p:spPr>
          <a:xfrm>
            <a:off x="3124835" y="1552575"/>
            <a:ext cx="9067165" cy="4511675"/>
          </a:xfrm>
          <a:prstGeom prst="rect">
            <a:avLst/>
          </a:prstGeom>
        </p:spPr>
      </p:pic>
      <p:sp>
        <p:nvSpPr>
          <p:cNvPr id="9" name="Text Box 8"/>
          <p:cNvSpPr txBox="1"/>
          <p:nvPr/>
        </p:nvSpPr>
        <p:spPr>
          <a:xfrm>
            <a:off x="726440" y="6858000"/>
            <a:ext cx="10627995" cy="1076325"/>
          </a:xfrm>
          <a:prstGeom prst="rect">
            <a:avLst/>
          </a:prstGeom>
          <a:noFill/>
        </p:spPr>
        <p:txBody>
          <a:bodyPr wrap="square" rtlCol="0" anchor="t">
            <a:spAutoFit/>
          </a:bodyPr>
          <a:p>
            <a:r>
              <a:rPr sz="1600">
                <a:sym typeface="+mn-ea"/>
              </a:rPr>
              <a:t>These community "clouds" provide </a:t>
            </a:r>
            <a:r>
              <a:rPr sz="1600" b="1">
                <a:sym typeface="+mn-ea"/>
              </a:rPr>
              <a:t>structural insights</a:t>
            </a:r>
            <a:r>
              <a:rPr sz="1600">
                <a:sym typeface="+mn-ea"/>
              </a:rPr>
              <a:t> into how musical concepts are actually related within the domain, often revealing unexpected conceptual boundaries, overlapping traditions, or hidden connections that would not be apparent through linear search methods. This approach transforms vague research interests into concrete, visually-guided exploration paths through the knowledge space.</a:t>
            </a:r>
            <a:endParaRPr lang="en-US" sz="1600">
              <a:sym typeface="+mn-ea"/>
            </a:endParaRPr>
          </a:p>
        </p:txBody>
      </p:sp>
      <p:cxnSp>
        <p:nvCxnSpPr>
          <p:cNvPr id="10" name="Straight Arrow Connector 9"/>
          <p:cNvCxnSpPr/>
          <p:nvPr>
            <p:custDataLst>
              <p:tags r:id="rId5"/>
            </p:custDataLst>
          </p:nvPr>
        </p:nvCxnSpPr>
        <p:spPr>
          <a:xfrm>
            <a:off x="4439920" y="2675255"/>
            <a:ext cx="1354455" cy="26670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5661025" y="2828925"/>
            <a:ext cx="4256405" cy="583565"/>
          </a:xfrm>
          <a:prstGeom prst="rect">
            <a:avLst/>
          </a:prstGeom>
          <a:noFill/>
        </p:spPr>
        <p:txBody>
          <a:bodyPr wrap="square" rtlCol="0">
            <a:spAutoFit/>
          </a:bodyPr>
          <a:p>
            <a:pPr algn="r"/>
            <a:r>
              <a:rPr lang="en-US" sz="1600">
                <a:solidFill>
                  <a:schemeClr val="accent6"/>
                </a:solidFill>
              </a:rPr>
              <a:t>to switch between 1-step or 2-step length ego network</a:t>
            </a:r>
            <a:endParaRPr lang="en-US" sz="1600">
              <a:solidFill>
                <a:schemeClr val="accent6"/>
              </a:solidFill>
            </a:endParaRPr>
          </a:p>
        </p:txBody>
      </p:sp>
      <p:cxnSp>
        <p:nvCxnSpPr>
          <p:cNvPr id="13" name="Straight Arrow Connector 12"/>
          <p:cNvCxnSpPr/>
          <p:nvPr>
            <p:custDataLst>
              <p:tags r:id="rId6"/>
            </p:custDataLst>
          </p:nvPr>
        </p:nvCxnSpPr>
        <p:spPr>
          <a:xfrm flipH="1">
            <a:off x="9982200" y="2840990"/>
            <a:ext cx="209550" cy="764540"/>
          </a:xfrm>
          <a:prstGeom prst="straightConnector1">
            <a:avLst/>
          </a:prstGeom>
          <a:ln w="28575" cap="flat" cmpd="dbl">
            <a:solidFill>
              <a:schemeClr val="bg1">
                <a:lumMod val="50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Text Box 13"/>
          <p:cNvSpPr txBox="1"/>
          <p:nvPr>
            <p:custDataLst>
              <p:tags r:id="rId7"/>
            </p:custDataLst>
          </p:nvPr>
        </p:nvSpPr>
        <p:spPr>
          <a:xfrm>
            <a:off x="8422640" y="3605530"/>
            <a:ext cx="2747645" cy="2459355"/>
          </a:xfrm>
          <a:prstGeom prst="rect">
            <a:avLst/>
          </a:prstGeom>
          <a:noFill/>
        </p:spPr>
        <p:txBody>
          <a:bodyPr wrap="square" rtlCol="0">
            <a:noAutofit/>
          </a:bodyPr>
          <a:p>
            <a:pPr>
              <a:lnSpc>
                <a:spcPct val="120000"/>
              </a:lnSpc>
            </a:pPr>
            <a:r>
              <a:rPr lang="en-US" altLang="zh-CN">
                <a:solidFill>
                  <a:schemeClr val="bg1">
                    <a:lumMod val="50000"/>
                  </a:schemeClr>
                </a:solidFill>
              </a:rPr>
              <a:t>next page--</a:t>
            </a:r>
            <a:endParaRPr lang="zh-CN" altLang="en-US">
              <a:solidFill>
                <a:schemeClr val="bg1">
                  <a:lumMod val="50000"/>
                </a:schemeClr>
              </a:solidFill>
            </a:endParaRPr>
          </a:p>
          <a:p>
            <a:pPr>
              <a:lnSpc>
                <a:spcPct val="120000"/>
              </a:lnSpc>
            </a:pPr>
            <a:r>
              <a:rPr lang="en-US" altLang="zh-CN">
                <a:solidFill>
                  <a:schemeClr val="bg1">
                    <a:lumMod val="50000"/>
                  </a:schemeClr>
                </a:solidFill>
              </a:rPr>
              <a:t>query </a:t>
            </a:r>
            <a:r>
              <a:rPr lang="en-US" altLang="zh-CN">
                <a:solidFill>
                  <a:schemeClr val="bg1">
                    <a:lumMod val="50000"/>
                  </a:schemeClr>
                </a:solidFill>
              </a:rPr>
              <a:t>condition:</a:t>
            </a:r>
            <a:endParaRPr lang="en-US" altLang="zh-CN">
              <a:solidFill>
                <a:schemeClr val="bg1">
                  <a:lumMod val="50000"/>
                </a:schemeClr>
              </a:solidFill>
            </a:endParaRPr>
          </a:p>
          <a:p>
            <a:pPr>
              <a:lnSpc>
                <a:spcPct val="120000"/>
              </a:lnSpc>
            </a:pPr>
            <a:r>
              <a:rPr lang="en-US" altLang="zh-CN">
                <a:solidFill>
                  <a:schemeClr val="bg1">
                    <a:lumMod val="50000"/>
                  </a:schemeClr>
                </a:solidFill>
              </a:rPr>
              <a:t>MusicType:</a:t>
            </a:r>
            <a:r>
              <a:rPr lang="zh-CN" altLang="en-US">
                <a:solidFill>
                  <a:schemeClr val="bg1">
                    <a:lumMod val="50000"/>
                  </a:schemeClr>
                </a:solidFill>
              </a:rPr>
              <a:t>福建南音</a:t>
            </a:r>
            <a:r>
              <a:rPr lang="en-US" altLang="zh-CN">
                <a:solidFill>
                  <a:schemeClr val="bg1">
                    <a:lumMod val="50000"/>
                  </a:schemeClr>
                </a:solidFill>
              </a:rPr>
              <a:t>;</a:t>
            </a:r>
            <a:r>
              <a:rPr lang="zh-CN" altLang="en-US">
                <a:solidFill>
                  <a:schemeClr val="bg1">
                    <a:lumMod val="50000"/>
                  </a:schemeClr>
                </a:solidFill>
              </a:rPr>
              <a:t>西安鼓乐</a:t>
            </a:r>
            <a:endParaRPr lang="zh-CN" altLang="en-US">
              <a:solidFill>
                <a:schemeClr val="bg1">
                  <a:lumMod val="50000"/>
                </a:schemeClr>
              </a:solidFill>
            </a:endParaRPr>
          </a:p>
          <a:p>
            <a:pPr>
              <a:lnSpc>
                <a:spcPct val="120000"/>
              </a:lnSpc>
            </a:pPr>
            <a:r>
              <a:rPr lang="en-US" altLang="zh-CN">
                <a:solidFill>
                  <a:schemeClr val="bg1">
                    <a:lumMod val="50000"/>
                  </a:schemeClr>
                </a:solidFill>
              </a:rPr>
              <a:t>Instrument:</a:t>
            </a:r>
            <a:r>
              <a:rPr lang="zh-CN" altLang="en-US">
                <a:solidFill>
                  <a:schemeClr val="bg1">
                    <a:lumMod val="50000"/>
                  </a:schemeClr>
                </a:solidFill>
              </a:rPr>
              <a:t>二胡</a:t>
            </a:r>
            <a:r>
              <a:rPr lang="en-US" altLang="zh-CN">
                <a:solidFill>
                  <a:schemeClr val="bg1">
                    <a:lumMod val="50000"/>
                  </a:schemeClr>
                </a:solidFill>
              </a:rPr>
              <a:t>;</a:t>
            </a:r>
            <a:r>
              <a:rPr lang="zh-CN" altLang="en-US">
                <a:solidFill>
                  <a:schemeClr val="bg1">
                    <a:lumMod val="50000"/>
                  </a:schemeClr>
                </a:solidFill>
              </a:rPr>
              <a:t>琵琶</a:t>
            </a:r>
            <a:endParaRPr lang="zh-CN" altLang="en-US">
              <a:solidFill>
                <a:schemeClr val="bg1">
                  <a:lumMod val="50000"/>
                </a:schemeClr>
              </a:solidFill>
            </a:endParaRPr>
          </a:p>
          <a:p>
            <a:pPr>
              <a:lnSpc>
                <a:spcPct val="120000"/>
              </a:lnSpc>
            </a:pPr>
            <a:r>
              <a:rPr lang="en-US" altLang="zh-CN">
                <a:solidFill>
                  <a:schemeClr val="bg1">
                    <a:lumMod val="50000"/>
                  </a:schemeClr>
                </a:solidFill>
              </a:rPr>
              <a:t>area/place:</a:t>
            </a:r>
            <a:r>
              <a:rPr lang="zh-CN" altLang="en-US">
                <a:solidFill>
                  <a:schemeClr val="bg1">
                    <a:lumMod val="50000"/>
                  </a:schemeClr>
                </a:solidFill>
              </a:rPr>
              <a:t>江西省</a:t>
            </a:r>
            <a:endParaRPr lang="en-US" altLang="zh-CN">
              <a:solidFill>
                <a:schemeClr val="bg1">
                  <a:lumMod val="50000"/>
                </a:schemeClr>
              </a:solidFill>
            </a:endParaRPr>
          </a:p>
          <a:p>
            <a:endParaRPr lang="en-US" altLang="zh-CN">
              <a:solidFill>
                <a:schemeClr val="bg1">
                  <a:lumMod val="50000"/>
                </a:schemeClr>
              </a:solidFill>
            </a:endParaRPr>
          </a:p>
        </p:txBody>
      </p:sp>
      <p:sp>
        <p:nvSpPr>
          <p:cNvPr id="3" name="Slide Number Placeholder 2"/>
          <p:cNvSpPr>
            <a:spLocks noGrp="1"/>
          </p:cNvSpPr>
          <p:nvPr>
            <p:ph type="sldNum" sz="quarter" idx="12"/>
          </p:nvPr>
        </p:nvSpPr>
        <p:spPr/>
        <p:txBody>
          <a:bodyPr/>
          <a:p>
            <a:fld id="{917EFF0A-9862-4FB3-B05C-A00ABA0EDD02}" type="slidenum">
              <a:rPr lang="zh-CN" altLang="en-US" smtClean="0"/>
            </a:fld>
            <a:endParaRPr lang="zh-CN" altLang="en-US"/>
          </a:p>
        </p:txBody>
      </p:sp>
      <p:sp>
        <p:nvSpPr>
          <p:cNvPr id="5" name="Text Box 4"/>
          <p:cNvSpPr txBox="1"/>
          <p:nvPr>
            <p:custDataLst>
              <p:tags r:id="rId8"/>
            </p:custDataLst>
          </p:nvPr>
        </p:nvSpPr>
        <p:spPr>
          <a:xfrm>
            <a:off x="2807970" y="1363980"/>
            <a:ext cx="352425" cy="368300"/>
          </a:xfrm>
          <a:prstGeom prst="rect">
            <a:avLst/>
          </a:prstGeom>
          <a:noFill/>
        </p:spPr>
        <p:txBody>
          <a:bodyPr wrap="square" rtlCol="0">
            <a:spAutoFit/>
          </a:bodyPr>
          <a:p>
            <a:r>
              <a:rPr lang="en-US"/>
              <a:t>U</a:t>
            </a:r>
            <a:endParaRPr lang="en-US"/>
          </a:p>
        </p:txBody>
      </p:sp>
      <p:sp>
        <p:nvSpPr>
          <p:cNvPr id="6" name="Text Box 5"/>
          <p:cNvSpPr txBox="1"/>
          <p:nvPr>
            <p:custDataLst>
              <p:tags r:id="rId9"/>
            </p:custDataLst>
          </p:nvPr>
        </p:nvSpPr>
        <p:spPr>
          <a:xfrm rot="10800000">
            <a:off x="1552575" y="1671320"/>
            <a:ext cx="352425" cy="368300"/>
          </a:xfrm>
          <a:prstGeom prst="rect">
            <a:avLst/>
          </a:prstGeom>
          <a:noFill/>
        </p:spPr>
        <p:txBody>
          <a:bodyPr wrap="square" rtlCol="0">
            <a:spAutoFit/>
          </a:bodyPr>
          <a:p>
            <a:r>
              <a:rPr lang="en-US"/>
              <a:t>U</a:t>
            </a:r>
            <a:endParaRPr lang="en-US"/>
          </a:p>
        </p:txBody>
      </p:sp>
      <p:sp>
        <p:nvSpPr>
          <p:cNvPr id="12" name="Rounded Rectangle 11"/>
          <p:cNvSpPr/>
          <p:nvPr/>
        </p:nvSpPr>
        <p:spPr>
          <a:xfrm>
            <a:off x="836295" y="1451610"/>
            <a:ext cx="1836420" cy="829945"/>
          </a:xfrm>
          <a:prstGeom prst="roundRect">
            <a:avLst/>
          </a:prstGeom>
          <a:solidFill>
            <a:schemeClr val="accent5">
              <a:lumMod val="20000"/>
              <a:lumOff val="80000"/>
              <a:alpha val="23000"/>
            </a:schemeClr>
          </a:solidFill>
          <a:ln w="12700" cmpd="sng">
            <a:solidFill>
              <a:schemeClr val="accent5">
                <a:lumMod val="75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5" name="Straight Arrow Connector 14"/>
          <p:cNvCxnSpPr>
            <a:endCxn id="12" idx="3"/>
          </p:cNvCxnSpPr>
          <p:nvPr>
            <p:custDataLst>
              <p:tags r:id="rId10"/>
            </p:custDataLst>
          </p:nvPr>
        </p:nvCxnSpPr>
        <p:spPr>
          <a:xfrm flipH="1">
            <a:off x="2672715" y="1628775"/>
            <a:ext cx="225425" cy="238125"/>
          </a:xfrm>
          <a:prstGeom prst="straightConnector1">
            <a:avLst/>
          </a:prstGeom>
          <a:ln w="12700" cap="flat" cmpd="sng">
            <a:solidFill>
              <a:schemeClr val="accent1"/>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sp>
        <p:nvSpPr>
          <p:cNvPr id="16" name="Rounded Rectangle 15"/>
          <p:cNvSpPr/>
          <p:nvPr/>
        </p:nvSpPr>
        <p:spPr>
          <a:xfrm>
            <a:off x="2578100" y="843280"/>
            <a:ext cx="223520" cy="314960"/>
          </a:xfrm>
          <a:prstGeom prst="roundRect">
            <a:avLst/>
          </a:prstGeom>
          <a:solidFill>
            <a:schemeClr val="accent1">
              <a:alpha val="28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Text Box 18"/>
          <p:cNvSpPr txBox="1"/>
          <p:nvPr/>
        </p:nvSpPr>
        <p:spPr>
          <a:xfrm>
            <a:off x="2486025" y="457835"/>
            <a:ext cx="6097905" cy="368300"/>
          </a:xfrm>
          <a:prstGeom prst="rect">
            <a:avLst/>
          </a:prstGeom>
          <a:noFill/>
        </p:spPr>
        <p:txBody>
          <a:bodyPr wrap="square" rtlCol="0">
            <a:spAutoFit/>
          </a:bodyPr>
          <a:p>
            <a:r>
              <a:rPr lang="en-US">
                <a:solidFill>
                  <a:schemeClr val="bg1">
                    <a:lumMod val="75000"/>
                  </a:schemeClr>
                </a:solidFill>
              </a:rPr>
              <a:t>[1] Search results are derived from the backend server.</a:t>
            </a:r>
            <a:endParaRPr lang="en-US" altLang="en-US">
              <a:solidFill>
                <a:schemeClr val="bg1">
                  <a:lumMod val="75000"/>
                </a:schemeClr>
              </a:solidFill>
            </a:endParaRPr>
          </a:p>
        </p:txBody>
      </p:sp>
      <p:sp>
        <p:nvSpPr>
          <p:cNvPr id="20" name="Text Box 19"/>
          <p:cNvSpPr txBox="1"/>
          <p:nvPr>
            <p:custDataLst>
              <p:tags r:id="rId11"/>
            </p:custDataLst>
          </p:nvPr>
        </p:nvSpPr>
        <p:spPr>
          <a:xfrm rot="10800000">
            <a:off x="1533525" y="5560695"/>
            <a:ext cx="352425" cy="368300"/>
          </a:xfrm>
          <a:prstGeom prst="rect">
            <a:avLst/>
          </a:prstGeom>
          <a:noFill/>
        </p:spPr>
        <p:txBody>
          <a:bodyPr wrap="square" rtlCol="0">
            <a:spAutoFit/>
          </a:bodyPr>
          <a:p>
            <a:r>
              <a:rPr lang="en-US"/>
              <a:t>U</a:t>
            </a:r>
            <a:endParaRPr lang="en-US"/>
          </a:p>
        </p:txBody>
      </p:sp>
      <p:cxnSp>
        <p:nvCxnSpPr>
          <p:cNvPr id="21" name="Straight Arrow Connector 20"/>
          <p:cNvCxnSpPr/>
          <p:nvPr>
            <p:custDataLst>
              <p:tags r:id="rId12"/>
            </p:custDataLst>
          </p:nvPr>
        </p:nvCxnSpPr>
        <p:spPr>
          <a:xfrm flipH="1">
            <a:off x="3622675" y="2224405"/>
            <a:ext cx="1146175" cy="1165225"/>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302000" y="3427730"/>
            <a:ext cx="1972945" cy="2306320"/>
          </a:xfrm>
          <a:prstGeom prst="rect">
            <a:avLst/>
          </a:prstGeom>
          <a:noFill/>
        </p:spPr>
        <p:txBody>
          <a:bodyPr wrap="square" rtlCol="0">
            <a:noAutofit/>
          </a:bodyPr>
          <a:p>
            <a:r>
              <a:rPr lang="en-US" sz="1400"/>
              <a:t>E.g., input more than one music species. Then you can see their relation via observation on the community boundary connection with the intuitionistic density.</a:t>
            </a:r>
            <a:endParaRPr 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400"/>
              <a:t>graph query based on </a:t>
            </a:r>
            <a:r>
              <a:rPr lang="en-US" sz="2400">
                <a:solidFill>
                  <a:schemeClr val="accent1"/>
                </a:solidFill>
              </a:rPr>
              <a:t>union</a:t>
            </a:r>
            <a:r>
              <a:rPr lang="en-US" sz="2400"/>
              <a:t> </a:t>
            </a:r>
            <a:r>
              <a:rPr lang="en-US" sz="2400"/>
              <a:t>relationship</a:t>
            </a:r>
            <a:endParaRPr lang="en-US" sz="2400"/>
          </a:p>
        </p:txBody>
      </p:sp>
      <p:pic>
        <p:nvPicPr>
          <p:cNvPr id="4" name="Content Placeholder 3"/>
          <p:cNvPicPr>
            <a:picLocks noChangeAspect="1"/>
          </p:cNvPicPr>
          <p:nvPr>
            <p:ph idx="1"/>
            <p:custDataLst>
              <p:tags r:id="rId1"/>
            </p:custDataLst>
          </p:nvPr>
        </p:nvPicPr>
        <p:blipFill>
          <a:blip r:embed="rId2"/>
          <a:stretch>
            <a:fillRect/>
          </a:stretch>
        </p:blipFill>
        <p:spPr>
          <a:xfrm>
            <a:off x="9525" y="7620"/>
            <a:ext cx="12183110" cy="6853555"/>
          </a:xfrm>
          <a:prstGeom prst="rect">
            <a:avLst/>
          </a:prstGeom>
        </p:spPr>
      </p:pic>
      <p:sp>
        <p:nvSpPr>
          <p:cNvPr id="6" name="Text Box 5"/>
          <p:cNvSpPr txBox="1"/>
          <p:nvPr/>
        </p:nvSpPr>
        <p:spPr>
          <a:xfrm>
            <a:off x="386715" y="5505450"/>
            <a:ext cx="4394835" cy="922020"/>
          </a:xfrm>
          <a:prstGeom prst="rect">
            <a:avLst/>
          </a:prstGeom>
          <a:noFill/>
        </p:spPr>
        <p:txBody>
          <a:bodyPr wrap="square" rtlCol="0">
            <a:spAutoFit/>
          </a:bodyPr>
          <a:p>
            <a:r>
              <a:rPr lang="en-US"/>
              <a:t>Click on the vinyl-icon nodes to access the </a:t>
            </a:r>
            <a:r>
              <a:rPr lang="zh-CN" altLang="en-US"/>
              <a:t>“</a:t>
            </a:r>
            <a:r>
              <a:rPr lang="en-US"/>
              <a:t>special collection resources</a:t>
            </a:r>
            <a:r>
              <a:rPr lang="zh-CN" altLang="en-US">
                <a:sym typeface="+mn-ea"/>
              </a:rPr>
              <a:t>”</a:t>
            </a:r>
            <a:r>
              <a:rPr lang="en-US"/>
              <a:t>, which will contain playable</a:t>
            </a:r>
            <a:r>
              <a:rPr lang="en-US" altLang="zh-CN"/>
              <a:t> recordings.</a:t>
            </a:r>
            <a:r>
              <a:rPr lang="en-US"/>
              <a:t> </a:t>
            </a:r>
            <a:endParaRPr lang="en-US"/>
          </a:p>
        </p:txBody>
      </p:sp>
      <p:sp>
        <p:nvSpPr>
          <p:cNvPr id="3" name="Slide Number Placeholder 2"/>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597025"/>
            <a:ext cx="10515600" cy="4351338"/>
          </a:xfrm>
        </p:spPr>
        <p:txBody>
          <a:bodyPr/>
          <a:p>
            <a:r>
              <a:rPr lang="en-US"/>
              <a:t>node neighbourhood retrieval</a:t>
            </a:r>
            <a:endParaRPr lang="en-US"/>
          </a:p>
          <a:p>
            <a:r>
              <a:rPr lang="en-US">
                <a:solidFill>
                  <a:schemeClr val="accent5"/>
                </a:solidFill>
              </a:rPr>
              <a:t>panoramic visualization</a:t>
            </a:r>
            <a:r>
              <a:rPr lang="zh-CN" altLang="en-US"/>
              <a:t>：</a:t>
            </a:r>
            <a:endParaRPr lang="en-US"/>
          </a:p>
          <a:p>
            <a:r>
              <a:rPr lang="en-US"/>
              <a:t>A-&gt;B path traversal</a:t>
            </a:r>
            <a:endParaRPr lang="en-US"/>
          </a:p>
        </p:txBody>
      </p:sp>
      <p:sp>
        <p:nvSpPr>
          <p:cNvPr id="5" name="Title 4"/>
          <p:cNvSpPr>
            <a:spLocks noGrp="1"/>
          </p:cNvSpPr>
          <p:nvPr>
            <p:ph type="title"/>
            <p:custDataLst>
              <p:tags r:id="rId1"/>
            </p:custDataLst>
          </p:nvPr>
        </p:nvSpPr>
        <p:spPr/>
        <p:txBody>
          <a:bodyPr/>
          <a:p>
            <a:r>
              <a:rPr lang="en-US" sz="2800"/>
              <a:t>Graph Query 2:</a:t>
            </a:r>
            <a:endParaRPr lang="en-US" sz="2800"/>
          </a:p>
        </p:txBody>
      </p:sp>
      <p:pic>
        <p:nvPicPr>
          <p:cNvPr id="6" name="Picture 5"/>
          <p:cNvPicPr>
            <a:picLocks noChangeAspect="1"/>
          </p:cNvPicPr>
          <p:nvPr>
            <p:custDataLst>
              <p:tags r:id="rId2"/>
            </p:custDataLst>
          </p:nvPr>
        </p:nvPicPr>
        <p:blipFill>
          <a:blip r:embed="rId3"/>
          <a:stretch>
            <a:fillRect/>
          </a:stretch>
        </p:blipFill>
        <p:spPr>
          <a:xfrm>
            <a:off x="5779770" y="365125"/>
            <a:ext cx="5972175" cy="5991225"/>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838200" y="3329305"/>
            <a:ext cx="4037965" cy="2244725"/>
          </a:xfrm>
          <a:prstGeom prst="rect">
            <a:avLst/>
          </a:prstGeom>
        </p:spPr>
      </p:pic>
      <p:sp>
        <p:nvSpPr>
          <p:cNvPr id="8" name="Text Box 7"/>
          <p:cNvSpPr txBox="1"/>
          <p:nvPr/>
        </p:nvSpPr>
        <p:spPr>
          <a:xfrm>
            <a:off x="900430" y="5810885"/>
            <a:ext cx="7374255" cy="645160"/>
          </a:xfrm>
          <a:prstGeom prst="rect">
            <a:avLst/>
          </a:prstGeom>
          <a:noFill/>
        </p:spPr>
        <p:txBody>
          <a:bodyPr wrap="square" rtlCol="0">
            <a:spAutoFit/>
          </a:bodyPr>
          <a:p>
            <a:r>
              <a:rPr lang="zh-CN" altLang="en-US"/>
              <a:t>✅</a:t>
            </a:r>
            <a:r>
              <a:rPr lang="en-US" altLang="zh-CN"/>
              <a:t>1.</a:t>
            </a:r>
            <a:r>
              <a:rPr lang="en-US"/>
              <a:t>MusicSpecies;2.Instrument;3.SpecialIndependentResource(collection);4.PieceWithPerformance;5.Place;6.EthnicGroup;7.MusicBranch;8.Music</a:t>
            </a:r>
            <a:r>
              <a:rPr lang="en-US"/>
              <a:t>Artist</a:t>
            </a:r>
            <a:endParaRPr lang="en-US"/>
          </a:p>
        </p:txBody>
      </p:sp>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sp>
        <p:nvSpPr>
          <p:cNvPr id="16" name="Rounded Rectangle 15"/>
          <p:cNvSpPr/>
          <p:nvPr>
            <p:custDataLst>
              <p:tags r:id="rId6"/>
            </p:custDataLst>
          </p:nvPr>
        </p:nvSpPr>
        <p:spPr>
          <a:xfrm>
            <a:off x="2863850" y="843280"/>
            <a:ext cx="223520" cy="314960"/>
          </a:xfrm>
          <a:prstGeom prst="roundRect">
            <a:avLst/>
          </a:prstGeom>
          <a:solidFill>
            <a:schemeClr val="accent1">
              <a:alpha val="28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Text Box 18"/>
          <p:cNvSpPr txBox="1"/>
          <p:nvPr>
            <p:custDataLst>
              <p:tags r:id="rId7"/>
            </p:custDataLst>
          </p:nvPr>
        </p:nvSpPr>
        <p:spPr>
          <a:xfrm>
            <a:off x="2771775" y="457835"/>
            <a:ext cx="8673465" cy="368300"/>
          </a:xfrm>
          <a:prstGeom prst="rect">
            <a:avLst/>
          </a:prstGeom>
          <a:noFill/>
        </p:spPr>
        <p:txBody>
          <a:bodyPr wrap="square" rtlCol="0">
            <a:spAutoFit/>
          </a:bodyPr>
          <a:p>
            <a:r>
              <a:rPr lang="en-US">
                <a:solidFill>
                  <a:schemeClr val="bg1">
                    <a:lumMod val="75000"/>
                  </a:schemeClr>
                </a:solidFill>
              </a:rPr>
              <a:t>[2] Search results are derived from data periodically uploaded by the music librarian.</a:t>
            </a:r>
            <a:endParaRPr lang="en-US">
              <a:solidFill>
                <a:schemeClr val="bg1">
                  <a:lumMod val="75000"/>
                </a:schemeClr>
              </a:solidFill>
            </a:endParaRPr>
          </a:p>
        </p:txBody>
      </p:sp>
      <p:sp>
        <p:nvSpPr>
          <p:cNvPr id="2" name="Text Box 1"/>
          <p:cNvSpPr txBox="1"/>
          <p:nvPr/>
        </p:nvSpPr>
        <p:spPr>
          <a:xfrm>
            <a:off x="0" y="2410460"/>
            <a:ext cx="1633220" cy="337185"/>
          </a:xfrm>
          <a:prstGeom prst="rect">
            <a:avLst/>
          </a:prstGeom>
          <a:noFill/>
        </p:spPr>
        <p:txBody>
          <a:bodyPr wrap="square" rtlCol="0" anchor="t">
            <a:spAutoFit/>
          </a:bodyPr>
          <a:p>
            <a:r>
              <a:rPr lang="en-US" sz="1600">
                <a:solidFill>
                  <a:schemeClr val="bg1">
                    <a:lumMod val="85000"/>
                  </a:schemeClr>
                </a:solidFill>
              </a:rPr>
              <a:t>/ˌpænəˈræmɪk/</a:t>
            </a:r>
            <a:endParaRPr lang="en-US" sz="1600">
              <a:solidFill>
                <a:schemeClr val="bg1">
                  <a:lumMod val="85000"/>
                </a:schemeClr>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t>Background 1:Introduction of Chinese Traditional Music Culture</a:t>
            </a:r>
            <a:endParaRPr lang="zh-CN" altLang="en-US" sz="2800"/>
          </a:p>
        </p:txBody>
      </p:sp>
      <p:sp>
        <p:nvSpPr>
          <p:cNvPr id="3" name="Content Placeholder 2"/>
          <p:cNvSpPr>
            <a:spLocks noGrp="1"/>
          </p:cNvSpPr>
          <p:nvPr>
            <p:ph idx="1"/>
          </p:nvPr>
        </p:nvSpPr>
        <p:spPr/>
        <p:txBody>
          <a:bodyPr>
            <a:normAutofit fontScale="90000" lnSpcReduction="10000"/>
          </a:bodyPr>
          <a:p>
            <a:r>
              <a:rPr lang="en-US" sz="2200"/>
              <a:t>Characteristics of ContemporaryChineseMusicology:</a:t>
            </a:r>
            <a:endParaRPr lang="en-US" sz="2200"/>
          </a:p>
          <a:p>
            <a:pPr marL="0" indent="0">
              <a:buNone/>
            </a:pPr>
            <a:r>
              <a:rPr lang="en-US" sz="2200"/>
              <a:t>(1) ethnomusicology + (2) Chinese traditionalMusic </a:t>
            </a:r>
            <a:endParaRPr lang="en-US" sz="2200"/>
          </a:p>
          <a:p>
            <a:pPr marL="0" indent="0">
              <a:buNone/>
            </a:pPr>
            <a:r>
              <a:rPr lang="en-US" sz="2200"/>
              <a:t>morphology -&gt; applied to music composition, blending </a:t>
            </a:r>
            <a:endParaRPr lang="en-US" sz="2200"/>
          </a:p>
          <a:p>
            <a:pPr marL="0" indent="0">
              <a:buNone/>
            </a:pPr>
            <a:r>
              <a:rPr lang="en-US" sz="2200"/>
              <a:t>Eastern &amp; Western Music</a:t>
            </a:r>
            <a:r>
              <a:rPr lang="en-US" sz="2200">
                <a:solidFill>
                  <a:schemeClr val="bg1">
                    <a:lumMod val="85000"/>
                  </a:schemeClr>
                </a:solidFill>
              </a:rPr>
              <a:t> </a:t>
            </a:r>
            <a:r>
              <a:rPr lang="en-US" sz="2200">
                <a:solidFill>
                  <a:schemeClr val="tx1"/>
                </a:solidFill>
              </a:rPr>
              <a:t>flavors</a:t>
            </a:r>
            <a:endParaRPr lang="en-US" sz="2200"/>
          </a:p>
          <a:p>
            <a:pPr marL="0" indent="0">
              <a:buNone/>
            </a:pPr>
            <a:endParaRPr lang="en-US" sz="2200"/>
          </a:p>
          <a:p>
            <a:r>
              <a:rPr lang="en-US" sz="2200"/>
              <a:t>-- 1. classification</a:t>
            </a:r>
            <a:r>
              <a:rPr lang="en-US" sz="2200">
                <a:solidFill>
                  <a:schemeClr val="bg1">
                    <a:lumMod val="85000"/>
                  </a:schemeClr>
                </a:solidFill>
              </a:rPr>
              <a:t> (top -&gt; bottom)</a:t>
            </a:r>
            <a:endParaRPr lang="en-US" sz="2200"/>
          </a:p>
          <a:p>
            <a:r>
              <a:rPr lang="en-US" sz="2200"/>
              <a:t>Chinese Traditional Music Culture, categorized via:</a:t>
            </a:r>
            <a:endParaRPr lang="en-US" sz="2200"/>
          </a:p>
          <a:p>
            <a:r>
              <a:rPr lang="en-US" sz="2200"/>
              <a:t> sociological perspective: </a:t>
            </a:r>
            <a:r>
              <a:rPr lang="en-US" sz="2200" b="1">
                <a:solidFill>
                  <a:schemeClr val="accent6">
                    <a:lumMod val="75000"/>
                  </a:schemeClr>
                </a:solidFill>
                <a:sym typeface="+mn-ea"/>
              </a:rPr>
              <a:t>4 classes, one of which is</a:t>
            </a:r>
            <a:endParaRPr lang="en-US" sz="2200"/>
          </a:p>
          <a:p>
            <a:r>
              <a:rPr lang="en-US" sz="2200"/>
              <a:t> morphological perspective: FolkMusic -&gt; </a:t>
            </a:r>
            <a:r>
              <a:rPr lang="en-US" sz="2200" b="1">
                <a:solidFill>
                  <a:schemeClr val="accent1"/>
                </a:solidFill>
              </a:rPr>
              <a:t>5 classes</a:t>
            </a:r>
            <a:endParaRPr lang="en-US" sz="2200" b="1">
              <a:solidFill>
                <a:schemeClr val="accent1"/>
              </a:solidFill>
            </a:endParaRPr>
          </a:p>
          <a:p>
            <a:r>
              <a:rPr lang="en-US" sz="2200"/>
              <a:t> </a:t>
            </a:r>
            <a:r>
              <a:rPr lang="en-US" sz="2200">
                <a:solidFill>
                  <a:schemeClr val="bg1">
                    <a:lumMod val="85000"/>
                  </a:schemeClr>
                </a:solidFill>
              </a:rPr>
              <a:t>for instrument-associated music (music species</a:t>
            </a:r>
            <a:endParaRPr lang="en-US" sz="2200">
              <a:solidFill>
                <a:schemeClr val="bg1">
                  <a:lumMod val="85000"/>
                </a:schemeClr>
              </a:solidFill>
            </a:endParaRPr>
          </a:p>
          <a:p>
            <a:pPr marL="0" indent="0">
              <a:buNone/>
            </a:pPr>
            <a:r>
              <a:rPr lang="en-US" sz="2200">
                <a:solidFill>
                  <a:schemeClr val="bg1">
                    <a:lumMod val="85000"/>
                  </a:schemeClr>
                </a:solidFill>
              </a:rPr>
              <a:t>perspective):</a:t>
            </a:r>
            <a:r>
              <a:rPr lang="en-US" sz="2200"/>
              <a:t> </a:t>
            </a:r>
            <a:r>
              <a:rPr lang="en-US" sz="2200" b="1">
                <a:solidFill>
                  <a:srgbClr val="7030A0"/>
                </a:solidFill>
              </a:rPr>
              <a:t>7 classes</a:t>
            </a:r>
            <a:endParaRPr lang="en-US" sz="2200" b="1">
              <a:solidFill>
                <a:srgbClr val="7030A0"/>
              </a:solidFill>
            </a:endParaRPr>
          </a:p>
        </p:txBody>
      </p:sp>
      <p:pic>
        <p:nvPicPr>
          <p:cNvPr id="4" name="Picture 3"/>
          <p:cNvPicPr>
            <a:picLocks noChangeAspect="1"/>
          </p:cNvPicPr>
          <p:nvPr>
            <p:custDataLst>
              <p:tags r:id="rId1"/>
            </p:custDataLst>
          </p:nvPr>
        </p:nvPicPr>
        <p:blipFill>
          <a:blip r:embed="rId2"/>
          <a:stretch>
            <a:fillRect/>
          </a:stretch>
        </p:blipFill>
        <p:spPr>
          <a:xfrm>
            <a:off x="7823200" y="1458595"/>
            <a:ext cx="3530600" cy="4889500"/>
          </a:xfrm>
          <a:prstGeom prst="rect">
            <a:avLst/>
          </a:prstGeom>
        </p:spPr>
      </p:pic>
      <p:sp>
        <p:nvSpPr>
          <p:cNvPr id="12" name="Rounded Rectangle 11"/>
          <p:cNvSpPr/>
          <p:nvPr>
            <p:custDataLst>
              <p:tags r:id="rId3"/>
            </p:custDataLst>
          </p:nvPr>
        </p:nvSpPr>
        <p:spPr>
          <a:xfrm rot="5400000">
            <a:off x="6117590" y="3369945"/>
            <a:ext cx="4241165" cy="247650"/>
          </a:xfrm>
          <a:prstGeom prst="roundRect">
            <a:avLst/>
          </a:prstGeom>
          <a:noFill/>
          <a:ln w="28575">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ounded Rectangle 4"/>
          <p:cNvSpPr/>
          <p:nvPr>
            <p:custDataLst>
              <p:tags r:id="rId4"/>
            </p:custDataLst>
          </p:nvPr>
        </p:nvSpPr>
        <p:spPr>
          <a:xfrm rot="5400000">
            <a:off x="8315325" y="1943100"/>
            <a:ext cx="397510" cy="247650"/>
          </a:xfrm>
          <a:prstGeom prst="roundRect">
            <a:avLst/>
          </a:prstGeom>
          <a:noFill/>
          <a:ln w="22225">
            <a:solidFill>
              <a:schemeClr val="accent5">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ounded Rectangle 5"/>
          <p:cNvSpPr/>
          <p:nvPr>
            <p:custDataLst>
              <p:tags r:id="rId5"/>
            </p:custDataLst>
          </p:nvPr>
        </p:nvSpPr>
        <p:spPr>
          <a:xfrm rot="5400000">
            <a:off x="8397240" y="2651760"/>
            <a:ext cx="234315" cy="247650"/>
          </a:xfrm>
          <a:prstGeom prst="roundRect">
            <a:avLst/>
          </a:prstGeom>
          <a:noFill/>
          <a:ln w="22225">
            <a:solidFill>
              <a:schemeClr val="accent5">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ounded Rectangle 6"/>
          <p:cNvSpPr/>
          <p:nvPr>
            <p:custDataLst>
              <p:tags r:id="rId6"/>
            </p:custDataLst>
          </p:nvPr>
        </p:nvSpPr>
        <p:spPr>
          <a:xfrm rot="5400000">
            <a:off x="8286115" y="4770120"/>
            <a:ext cx="456565" cy="247650"/>
          </a:xfrm>
          <a:prstGeom prst="roundRect">
            <a:avLst/>
          </a:prstGeom>
          <a:noFill/>
          <a:ln w="22225">
            <a:solidFill>
              <a:schemeClr val="accent5">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ight Brace 7"/>
          <p:cNvSpPr/>
          <p:nvPr/>
        </p:nvSpPr>
        <p:spPr>
          <a:xfrm>
            <a:off x="10937240" y="2324735"/>
            <a:ext cx="86360" cy="309880"/>
          </a:xfrm>
          <a:prstGeom prst="rightBrace">
            <a:avLst/>
          </a:prstGeom>
          <a:ln w="31750">
            <a:solidFill>
              <a:srgbClr val="7030A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Right Brace 8"/>
          <p:cNvSpPr/>
          <p:nvPr>
            <p:custDataLst>
              <p:tags r:id="rId7"/>
            </p:custDataLst>
          </p:nvPr>
        </p:nvSpPr>
        <p:spPr>
          <a:xfrm>
            <a:off x="10936605" y="2910840"/>
            <a:ext cx="86995" cy="309880"/>
          </a:xfrm>
          <a:prstGeom prst="rightBrace">
            <a:avLst/>
          </a:prstGeom>
          <a:ln w="31750">
            <a:solidFill>
              <a:srgbClr val="7030A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0" name="Right Brace 9"/>
          <p:cNvSpPr/>
          <p:nvPr>
            <p:custDataLst>
              <p:tags r:id="rId8"/>
            </p:custDataLst>
          </p:nvPr>
        </p:nvSpPr>
        <p:spPr>
          <a:xfrm>
            <a:off x="10937240" y="3583940"/>
            <a:ext cx="86360" cy="281940"/>
          </a:xfrm>
          <a:prstGeom prst="rightBrace">
            <a:avLst/>
          </a:prstGeom>
          <a:ln w="31750">
            <a:solidFill>
              <a:srgbClr val="7030A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Right Brace 12"/>
          <p:cNvSpPr/>
          <p:nvPr>
            <p:custDataLst>
              <p:tags r:id="rId9"/>
            </p:custDataLst>
          </p:nvPr>
        </p:nvSpPr>
        <p:spPr>
          <a:xfrm>
            <a:off x="10937240" y="4602480"/>
            <a:ext cx="86360" cy="76200"/>
          </a:xfrm>
          <a:prstGeom prst="rightBrace">
            <a:avLst/>
          </a:prstGeom>
          <a:ln w="31750">
            <a:solidFill>
              <a:srgbClr val="7030A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1" name="Slide Number Placeholder 10"/>
          <p:cNvSpPr>
            <a:spLocks noGrp="1"/>
          </p:cNvSpPr>
          <p:nvPr>
            <p:ph type="sldNum" sz="quarter" idx="12"/>
          </p:nvPr>
        </p:nvSpPr>
        <p:spPr/>
        <p:txBody>
          <a:bodyPr/>
          <a:p>
            <a:fld id="{917EFF0A-9862-4FB3-B05C-A00ABA0EDD02}" type="slidenum">
              <a:rPr lang="zh-CN" altLang="en-US" smtClean="0"/>
            </a:fld>
            <a:endParaRPr lang="zh-CN" altLang="en-US"/>
          </a:p>
        </p:txBody>
      </p:sp>
      <p:sp>
        <p:nvSpPr>
          <p:cNvPr id="15" name="Text Box 14"/>
          <p:cNvSpPr txBox="1"/>
          <p:nvPr/>
        </p:nvSpPr>
        <p:spPr>
          <a:xfrm>
            <a:off x="9714230" y="5122545"/>
            <a:ext cx="1428750" cy="368300"/>
          </a:xfrm>
          <a:prstGeom prst="rect">
            <a:avLst/>
          </a:prstGeom>
          <a:noFill/>
        </p:spPr>
        <p:txBody>
          <a:bodyPr wrap="square" rtlCol="0" anchor="t">
            <a:spAutoFit/>
          </a:bodyPr>
          <a:p>
            <a:r>
              <a:rPr lang="en-US">
                <a:solidFill>
                  <a:schemeClr val="bg1">
                    <a:lumMod val="85000"/>
                  </a:schemeClr>
                </a:solidFill>
              </a:rPr>
              <a:t>/ˌlɪtəˈrɑːti/</a:t>
            </a:r>
            <a:endParaRPr lang="en-US">
              <a:solidFill>
                <a:schemeClr val="bg1">
                  <a:lumMod val="85000"/>
                </a:schemeClr>
              </a:solidFill>
            </a:endParaRPr>
          </a:p>
        </p:txBody>
      </p:sp>
      <p:sp>
        <p:nvSpPr>
          <p:cNvPr id="16" name="Text Box 15"/>
          <p:cNvSpPr txBox="1"/>
          <p:nvPr/>
        </p:nvSpPr>
        <p:spPr>
          <a:xfrm>
            <a:off x="841375" y="5901690"/>
            <a:ext cx="6096000" cy="460375"/>
          </a:xfrm>
          <a:prstGeom prst="rect">
            <a:avLst/>
          </a:prstGeom>
          <a:noFill/>
        </p:spPr>
        <p:txBody>
          <a:bodyPr wrap="square" rtlCol="0" anchor="t">
            <a:spAutoFit/>
          </a:bodyPr>
          <a:p>
            <a:r>
              <a:rPr lang="en-US" sz="1200">
                <a:solidFill>
                  <a:srgbClr val="7030A0"/>
                </a:solidFill>
              </a:rPr>
              <a:t>VocalIntegratedInstrumentalMusicSpecies; DanceIntegratedInstrumentalMusicSpecies;Wind and Percussion Music Species; StringEnsembleMusicSpecies...</a:t>
            </a:r>
            <a:endParaRPr lang="en-US" sz="1200">
              <a:solidFill>
                <a:srgbClr val="7030A0"/>
              </a:solidFill>
            </a:endParaRPr>
          </a:p>
        </p:txBody>
      </p:sp>
      <p:sp>
        <p:nvSpPr>
          <p:cNvPr id="17" name="Text Box 16"/>
          <p:cNvSpPr txBox="1"/>
          <p:nvPr/>
        </p:nvSpPr>
        <p:spPr>
          <a:xfrm>
            <a:off x="4753610" y="6087110"/>
            <a:ext cx="3033395" cy="521970"/>
          </a:xfrm>
          <a:prstGeom prst="rect">
            <a:avLst/>
          </a:prstGeom>
          <a:noFill/>
        </p:spPr>
        <p:txBody>
          <a:bodyPr wrap="square" rtlCol="0" anchor="t">
            <a:spAutoFit/>
          </a:bodyPr>
          <a:p>
            <a:r>
              <a:rPr lang="en-US" sz="1400">
                <a:solidFill>
                  <a:srgbClr val="7030A0"/>
                </a:solidFill>
              </a:rPr>
              <a:t>--Drew upon the viewpoint of orchestration</a:t>
            </a:r>
            <a:endParaRPr lang="en-US" sz="1400">
              <a:solidFill>
                <a:srgbClr val="7030A0"/>
              </a:solidFill>
            </a:endParaRPr>
          </a:p>
        </p:txBody>
      </p:sp>
      <p:cxnSp>
        <p:nvCxnSpPr>
          <p:cNvPr id="18" name="Straight Arrow Connector 17"/>
          <p:cNvCxnSpPr/>
          <p:nvPr>
            <p:custDataLst>
              <p:tags r:id="rId10"/>
            </p:custDataLst>
          </p:nvPr>
        </p:nvCxnSpPr>
        <p:spPr>
          <a:xfrm flipH="1">
            <a:off x="5233035" y="4693285"/>
            <a:ext cx="1565910" cy="16891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Straight Arrow Connector 18"/>
          <p:cNvCxnSpPr/>
          <p:nvPr>
            <p:custDataLst>
              <p:tags r:id="rId11"/>
            </p:custDataLst>
          </p:nvPr>
        </p:nvCxnSpPr>
        <p:spPr>
          <a:xfrm flipV="1">
            <a:off x="4936490" y="2237740"/>
            <a:ext cx="3143250" cy="2243455"/>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0" name="Straight Arrow Connector 19"/>
          <p:cNvCxnSpPr/>
          <p:nvPr>
            <p:custDataLst>
              <p:tags r:id="rId12"/>
            </p:custDataLst>
          </p:nvPr>
        </p:nvCxnSpPr>
        <p:spPr>
          <a:xfrm flipV="1">
            <a:off x="6862445" y="2364740"/>
            <a:ext cx="1544955" cy="2571750"/>
          </a:xfrm>
          <a:prstGeom prst="straightConnector1">
            <a:avLst/>
          </a:prstGeom>
          <a:ln w="28575" cap="flat" cmpd="dbl">
            <a:solidFill>
              <a:schemeClr val="accent1"/>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en-US"/>
              <a:t>node neighbourhood retrieval</a:t>
            </a:r>
            <a:endParaRPr lang="en-US"/>
          </a:p>
          <a:p>
            <a:r>
              <a:rPr lang="en-US">
                <a:solidFill>
                  <a:schemeClr val="accent5"/>
                </a:solidFill>
              </a:rPr>
              <a:t>panoramic visualization</a:t>
            </a:r>
            <a:r>
              <a:rPr lang="zh-CN" altLang="en-US"/>
              <a:t>：</a:t>
            </a:r>
            <a:endParaRPr lang="en-US"/>
          </a:p>
          <a:p>
            <a:r>
              <a:rPr lang="en-US"/>
              <a:t>A-&gt;B path traversal</a:t>
            </a:r>
            <a:endParaRPr lang="en-US"/>
          </a:p>
        </p:txBody>
      </p:sp>
      <p:sp>
        <p:nvSpPr>
          <p:cNvPr id="5" name="Title 4"/>
          <p:cNvSpPr>
            <a:spLocks noGrp="1"/>
          </p:cNvSpPr>
          <p:nvPr>
            <p:ph type="title"/>
            <p:custDataLst>
              <p:tags r:id="rId1"/>
            </p:custDataLst>
          </p:nvPr>
        </p:nvSpPr>
        <p:spPr/>
        <p:txBody>
          <a:bodyPr/>
          <a:p>
            <a:r>
              <a:rPr lang="en-US" sz="2800"/>
              <a:t>graph query 2:</a:t>
            </a:r>
            <a:endParaRPr lang="en-US" sz="2800"/>
          </a:p>
        </p:txBody>
      </p:sp>
      <p:pic>
        <p:nvPicPr>
          <p:cNvPr id="6" name="Picture 5"/>
          <p:cNvPicPr>
            <a:picLocks noChangeAspect="1"/>
          </p:cNvPicPr>
          <p:nvPr>
            <p:custDataLst>
              <p:tags r:id="rId2"/>
            </p:custDataLst>
          </p:nvPr>
        </p:nvPicPr>
        <p:blipFill>
          <a:blip r:embed="rId3"/>
          <a:stretch>
            <a:fillRect/>
          </a:stretch>
        </p:blipFill>
        <p:spPr>
          <a:xfrm>
            <a:off x="5562600" y="365125"/>
            <a:ext cx="5972175" cy="5991225"/>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838200" y="3535045"/>
            <a:ext cx="4037965" cy="2244725"/>
          </a:xfrm>
          <a:prstGeom prst="rect">
            <a:avLst/>
          </a:prstGeom>
        </p:spPr>
      </p:pic>
      <p:sp>
        <p:nvSpPr>
          <p:cNvPr id="8" name="Text Box 7"/>
          <p:cNvSpPr txBox="1"/>
          <p:nvPr/>
        </p:nvSpPr>
        <p:spPr>
          <a:xfrm>
            <a:off x="900430" y="5868035"/>
            <a:ext cx="6704330" cy="645160"/>
          </a:xfrm>
          <a:prstGeom prst="rect">
            <a:avLst/>
          </a:prstGeom>
          <a:noFill/>
        </p:spPr>
        <p:txBody>
          <a:bodyPr wrap="square" rtlCol="0">
            <a:spAutoFit/>
          </a:bodyPr>
          <a:p>
            <a:r>
              <a:rPr lang="en-US"/>
              <a:t>MusicSpecies;Instrument;SpecialIndependentResource(collection);PieceWithPerformance;Place;MusicBranch;Music</a:t>
            </a:r>
            <a:r>
              <a:rPr lang="en-US"/>
              <a:t>Artist</a:t>
            </a:r>
            <a:endParaRPr lang="en-US"/>
          </a:p>
        </p:txBody>
      </p:sp>
      <p:pic>
        <p:nvPicPr>
          <p:cNvPr id="2" name="panoramicGrap">
            <a:hlinkClick r:id="" action="ppaction://media"/>
          </p:cNvPr>
          <p:cNvPicPr/>
          <p:nvPr>
            <a:videoFile r:link="rId6"/>
            <p:extLst>
              <p:ext uri="{DAA4B4D4-6D71-4841-9C94-3DE7FCFB9230}">
                <p14:media xmlns:p14="http://schemas.microsoft.com/office/powerpoint/2010/main" r:embed="rId7"/>
              </p:ext>
            </p:extLst>
            <p:custDataLst>
              <p:tags r:id="rId8"/>
            </p:custDataLst>
          </p:nvPr>
        </p:nvPicPr>
        <p:blipFill>
          <a:blip r:embed="rId9"/>
          <a:stretch>
            <a:fillRect/>
          </a:stretch>
        </p:blipFill>
        <p:spPr>
          <a:xfrm>
            <a:off x="0" y="0"/>
            <a:ext cx="12192000" cy="6858000"/>
          </a:xfrm>
          <a:prstGeom prst="rect">
            <a:avLst/>
          </a:prstGeom>
        </p:spPr>
      </p:pic>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lvl="0"/>
            <a:r>
              <a:rPr lang="en-US" sz="2100"/>
              <a:t>to explore the relationship with distance thr</a:t>
            </a:r>
            <a:r>
              <a:rPr lang="en-US" sz="2100"/>
              <a:t>eshold</a:t>
            </a:r>
            <a:endParaRPr lang="en-US" sz="2100"/>
          </a:p>
          <a:p>
            <a:pPr lvl="1"/>
            <a:r>
              <a:rPr lang="en-US" sz="2100"/>
              <a:t>to explore the shortest path between 2 nodes:</a:t>
            </a:r>
            <a:endParaRPr lang="en-US" sz="1800"/>
          </a:p>
          <a:p>
            <a:pPr marL="0" lvl="0" indent="0">
              <a:buNone/>
            </a:pPr>
            <a:r>
              <a:rPr lang="en-US" sz="2100"/>
              <a:t>e.g., What</a:t>
            </a:r>
            <a:r>
              <a:rPr lang="zh-CN" altLang="en-US" sz="2100"/>
              <a:t>’</a:t>
            </a:r>
            <a:r>
              <a:rPr lang="en-US" altLang="zh-CN" sz="2100"/>
              <a:t>s the potential relationship </a:t>
            </a:r>
            <a:endParaRPr lang="en-US" altLang="zh-CN" sz="2100"/>
          </a:p>
          <a:p>
            <a:pPr marL="0" lvl="0" indent="0">
              <a:buNone/>
            </a:pPr>
            <a:r>
              <a:rPr lang="en-US" sz="2100"/>
              <a:t>between Turpan Muqam in northwest China and</a:t>
            </a:r>
            <a:endParaRPr lang="en-US" sz="2100"/>
          </a:p>
          <a:p>
            <a:pPr marL="0" lvl="0" indent="0">
              <a:buNone/>
            </a:pPr>
            <a:r>
              <a:rPr lang="en-US" sz="2100"/>
              <a:t> Fujian South Sound in southeast China?</a:t>
            </a:r>
            <a:endParaRPr lang="en-US" sz="2100"/>
          </a:p>
          <a:p>
            <a:pPr marL="0" lvl="0" indent="0">
              <a:buNone/>
            </a:pPr>
            <a:r>
              <a:rPr lang="en-US" sz="2100"/>
              <a:t>--------</a:t>
            </a:r>
            <a:endParaRPr lang="en-US" sz="2100"/>
          </a:p>
          <a:p>
            <a:pPr lvl="1"/>
            <a:r>
              <a:rPr lang="en-US" altLang="zh-CN" sz="1800">
                <a:solidFill>
                  <a:schemeClr val="accent5"/>
                </a:solidFill>
              </a:rPr>
              <a:t>TurpanMuqam</a:t>
            </a:r>
            <a:r>
              <a:rPr lang="en-US" altLang="zh-CN" sz="1800">
                <a:solidFill>
                  <a:schemeClr val="accent2"/>
                </a:solidFill>
              </a:rPr>
              <a:t>-[traditionalMusicBranch]-&gt;(1)</a:t>
            </a:r>
            <a:r>
              <a:rPr lang="en-US" altLang="zh-CN" sz="1800">
                <a:solidFill>
                  <a:schemeClr val="accent5"/>
                </a:solidFill>
              </a:rPr>
              <a:t>TarimMu</a:t>
            </a:r>
            <a:endParaRPr lang="en-US" altLang="zh-CN" sz="1800">
              <a:solidFill>
                <a:schemeClr val="accent5"/>
              </a:solidFill>
            </a:endParaRPr>
          </a:p>
          <a:p>
            <a:pPr marL="0" lvl="0" indent="0">
              <a:buNone/>
            </a:pPr>
            <a:r>
              <a:rPr lang="en-US" altLang="zh-CN" sz="1800">
                <a:solidFill>
                  <a:schemeClr val="accent5"/>
                </a:solidFill>
              </a:rPr>
              <a:t>sicBranch</a:t>
            </a:r>
            <a:r>
              <a:rPr lang="en-US" altLang="zh-CN" sz="1800">
                <a:solidFill>
                  <a:schemeClr val="accent2"/>
                </a:solidFill>
              </a:rPr>
              <a:t>&lt;-[</a:t>
            </a:r>
            <a:r>
              <a:rPr lang="en-US" altLang="zh-CN" sz="1800">
                <a:solidFill>
                  <a:schemeClr val="accent2"/>
                </a:solidFill>
                <a:sym typeface="+mn-ea"/>
              </a:rPr>
              <a:t>traditionalMusicBranch]-(2)</a:t>
            </a:r>
            <a:r>
              <a:rPr lang="en-US" altLang="zh-CN" sz="1800">
                <a:solidFill>
                  <a:schemeClr val="accent5"/>
                </a:solidFill>
                <a:sym typeface="+mn-ea"/>
              </a:rPr>
              <a:t>NgalraDrumMusic</a:t>
            </a:r>
            <a:r>
              <a:rPr lang="en-US" altLang="zh-CN" sz="1800">
                <a:solidFill>
                  <a:schemeClr val="accent2"/>
                </a:solidFill>
                <a:sym typeface="+mn-ea"/>
              </a:rPr>
              <a:t>-</a:t>
            </a:r>
            <a:endParaRPr lang="en-US" altLang="zh-CN" sz="1800">
              <a:solidFill>
                <a:schemeClr val="accent2"/>
              </a:solidFill>
              <a:sym typeface="+mn-ea"/>
            </a:endParaRPr>
          </a:p>
          <a:p>
            <a:pPr marL="0" lvl="0" indent="0">
              <a:buNone/>
            </a:pPr>
            <a:r>
              <a:rPr lang="en-US" altLang="zh-CN" sz="1800">
                <a:solidFill>
                  <a:schemeClr val="accent2"/>
                </a:solidFill>
                <a:sym typeface="+mn-ea"/>
              </a:rPr>
              <a:t>[usesInstrument]-&gt;(3)</a:t>
            </a:r>
            <a:r>
              <a:rPr lang="en-US" altLang="zh-CN" sz="1800">
                <a:solidFill>
                  <a:schemeClr val="accent5"/>
                </a:solidFill>
                <a:sym typeface="+mn-ea"/>
              </a:rPr>
              <a:t>surnay</a:t>
            </a:r>
            <a:r>
              <a:rPr lang="en-US" altLang="zh-CN" sz="1800">
                <a:solidFill>
                  <a:schemeClr val="accent2"/>
                </a:solidFill>
                <a:sym typeface="+mn-ea"/>
              </a:rPr>
              <a:t>&lt;-[usesInstrument]-(4)</a:t>
            </a:r>
            <a:r>
              <a:rPr lang="en-US" altLang="zh-CN" sz="1800">
                <a:solidFill>
                  <a:schemeClr val="accent5"/>
                </a:solidFill>
                <a:sym typeface="+mn-ea"/>
              </a:rPr>
              <a:t>QianOpera</a:t>
            </a:r>
            <a:r>
              <a:rPr lang="en-US" altLang="zh-CN" sz="1800">
                <a:solidFill>
                  <a:schemeClr val="accent2"/>
                </a:solidFill>
                <a:sym typeface="+mn-ea"/>
              </a:rPr>
              <a:t>-</a:t>
            </a:r>
            <a:endParaRPr lang="en-US" altLang="zh-CN" sz="1800">
              <a:solidFill>
                <a:schemeClr val="accent5"/>
              </a:solidFill>
              <a:sym typeface="+mn-ea"/>
            </a:endParaRPr>
          </a:p>
          <a:p>
            <a:pPr marL="0" lvl="0" indent="0">
              <a:buNone/>
            </a:pPr>
            <a:r>
              <a:rPr lang="en-US" altLang="zh-CN" sz="1800">
                <a:solidFill>
                  <a:schemeClr val="accent2"/>
                </a:solidFill>
                <a:sym typeface="+mn-ea"/>
              </a:rPr>
              <a:t>[</a:t>
            </a:r>
            <a:r>
              <a:rPr lang="en-US" altLang="zh-CN" sz="1800">
                <a:solidFill>
                  <a:schemeClr val="accent2"/>
                </a:solidFill>
                <a:sym typeface="+mn-ea"/>
              </a:rPr>
              <a:t>usesInstrument]-&gt;(5)</a:t>
            </a:r>
            <a:r>
              <a:rPr lang="en-US" altLang="zh-CN" sz="1800">
                <a:solidFill>
                  <a:schemeClr val="accent5"/>
                </a:solidFill>
                <a:sym typeface="+mn-ea"/>
              </a:rPr>
              <a:t>pipa</a:t>
            </a:r>
            <a:r>
              <a:rPr lang="en-US" altLang="zh-CN" sz="1800">
                <a:solidFill>
                  <a:schemeClr val="accent2"/>
                </a:solidFill>
                <a:sym typeface="+mn-ea"/>
              </a:rPr>
              <a:t>&lt;-[hasPrincipalInstrument]-(6)</a:t>
            </a:r>
            <a:r>
              <a:rPr lang="en-US" altLang="zh-CN" sz="1800">
                <a:solidFill>
                  <a:schemeClr val="accent5"/>
                </a:solidFill>
                <a:sym typeface="+mn-ea"/>
              </a:rPr>
              <a:t>Fujian</a:t>
            </a:r>
            <a:endParaRPr lang="en-US" altLang="zh-CN" sz="1800">
              <a:solidFill>
                <a:schemeClr val="accent5"/>
              </a:solidFill>
              <a:sym typeface="+mn-ea"/>
            </a:endParaRPr>
          </a:p>
          <a:p>
            <a:pPr marL="0" lvl="0" indent="0">
              <a:buNone/>
            </a:pPr>
            <a:r>
              <a:rPr lang="en-US" altLang="zh-CN" sz="1800">
                <a:solidFill>
                  <a:schemeClr val="accent5"/>
                </a:solidFill>
                <a:sym typeface="+mn-ea"/>
              </a:rPr>
              <a:t>SouthSound</a:t>
            </a:r>
            <a:endParaRPr lang="en-US" altLang="zh-CN" sz="1800">
              <a:solidFill>
                <a:schemeClr val="accent5"/>
              </a:solidFill>
              <a:sym typeface="+mn-ea"/>
            </a:endParaRPr>
          </a:p>
        </p:txBody>
      </p:sp>
      <p:sp>
        <p:nvSpPr>
          <p:cNvPr id="5" name="Title 4"/>
          <p:cNvSpPr>
            <a:spLocks noGrp="1"/>
          </p:cNvSpPr>
          <p:nvPr>
            <p:ph type="title"/>
            <p:custDataLst>
              <p:tags r:id="rId1"/>
            </p:custDataLst>
          </p:nvPr>
        </p:nvSpPr>
        <p:spPr/>
        <p:txBody>
          <a:bodyPr/>
          <a:p>
            <a:r>
              <a:rPr lang="en-US" sz="2800"/>
              <a:t>graph query 2: </a:t>
            </a:r>
            <a:r>
              <a:rPr lang="en-US" sz="2800">
                <a:sym typeface="+mn-ea"/>
              </a:rPr>
              <a:t>A-&gt;B path traversal</a:t>
            </a:r>
            <a:endParaRPr lang="en-US" sz="2800"/>
          </a:p>
        </p:txBody>
      </p:sp>
      <p:pic>
        <p:nvPicPr>
          <p:cNvPr id="26" name="Picture 6"/>
          <p:cNvPicPr>
            <a:picLocks noChangeAspect="1"/>
          </p:cNvPicPr>
          <p:nvPr>
            <p:custDataLst>
              <p:tags r:id="rId2"/>
            </p:custDataLst>
          </p:nvPr>
        </p:nvPicPr>
        <p:blipFill>
          <a:blip r:embed="rId3"/>
          <a:stretch>
            <a:fillRect/>
          </a:stretch>
        </p:blipFill>
        <p:spPr>
          <a:xfrm>
            <a:off x="6824980" y="1295400"/>
            <a:ext cx="4997450" cy="4719320"/>
          </a:xfrm>
          <a:prstGeom prst="rect">
            <a:avLst/>
          </a:prstGeom>
          <a:noFill/>
          <a:ln>
            <a:noFill/>
          </a:ln>
        </p:spPr>
      </p:pic>
      <p:sp>
        <p:nvSpPr>
          <p:cNvPr id="2" name="Text Box 1"/>
          <p:cNvSpPr txBox="1"/>
          <p:nvPr/>
        </p:nvSpPr>
        <p:spPr>
          <a:xfrm>
            <a:off x="0" y="2929890"/>
            <a:ext cx="1302385" cy="1198880"/>
          </a:xfrm>
          <a:prstGeom prst="rect">
            <a:avLst/>
          </a:prstGeom>
          <a:noFill/>
        </p:spPr>
        <p:txBody>
          <a:bodyPr wrap="square" rtlCol="0" anchor="t">
            <a:spAutoFit/>
          </a:bodyPr>
          <a:p>
            <a:r>
              <a:rPr lang="en-US">
                <a:solidFill>
                  <a:schemeClr val="bg1">
                    <a:lumMod val="75000"/>
                  </a:schemeClr>
                </a:solidFill>
              </a:rPr>
              <a:t>/</a:t>
            </a:r>
            <a:endParaRPr lang="en-US">
              <a:solidFill>
                <a:schemeClr val="bg1">
                  <a:lumMod val="75000"/>
                </a:schemeClr>
              </a:solidFill>
            </a:endParaRPr>
          </a:p>
          <a:p>
            <a:r>
              <a:rPr lang="en-US">
                <a:solidFill>
                  <a:schemeClr val="bg1">
                    <a:lumMod val="75000"/>
                  </a:schemeClr>
                </a:solidFill>
              </a:rPr>
              <a:t>'tuə'pɑ:n, </a:t>
            </a:r>
            <a:r>
              <a:rPr lang="en-US">
                <a:solidFill>
                  <a:schemeClr val="bg1">
                    <a:lumMod val="75000"/>
                  </a:schemeClr>
                </a:solidFill>
                <a:sym typeface="+mn-ea"/>
              </a:rPr>
              <a:t>'</a:t>
            </a:r>
            <a:r>
              <a:rPr lang="en-US">
                <a:solidFill>
                  <a:schemeClr val="bg1">
                    <a:lumMod val="75000"/>
                  </a:schemeClr>
                </a:solidFill>
              </a:rPr>
              <a:t>mukæm</a:t>
            </a:r>
            <a:endParaRPr lang="en-US">
              <a:solidFill>
                <a:schemeClr val="bg1">
                  <a:lumMod val="75000"/>
                </a:schemeClr>
              </a:solidFill>
            </a:endParaRPr>
          </a:p>
          <a:p>
            <a:r>
              <a:rPr lang="en-US">
                <a:solidFill>
                  <a:schemeClr val="bg1">
                    <a:lumMod val="75000"/>
                  </a:schemeClr>
                </a:solidFill>
              </a:rPr>
              <a:t>/</a:t>
            </a:r>
            <a:endParaRPr lang="en-US">
              <a:solidFill>
                <a:schemeClr val="bg1">
                  <a:lumMod val="75000"/>
                </a:schemeClr>
              </a:solidFill>
            </a:endParaRPr>
          </a:p>
        </p:txBody>
      </p:sp>
      <p:sp>
        <p:nvSpPr>
          <p:cNvPr id="4" name="Text Box 3"/>
          <p:cNvSpPr txBox="1"/>
          <p:nvPr/>
        </p:nvSpPr>
        <p:spPr>
          <a:xfrm>
            <a:off x="838200" y="6858000"/>
            <a:ext cx="6096000" cy="3062605"/>
          </a:xfrm>
          <a:prstGeom prst="rect">
            <a:avLst/>
          </a:prstGeom>
          <a:noFill/>
        </p:spPr>
        <p:txBody>
          <a:bodyPr wrap="square" rtlCol="0" anchor="t">
            <a:spAutoFit/>
          </a:bodyPr>
          <a:p>
            <a:pPr marL="0" lvl="0" indent="0">
              <a:lnSpc>
                <a:spcPct val="120000"/>
              </a:lnSpc>
              <a:buNone/>
            </a:pPr>
            <a:r>
              <a:rPr lang="en-US">
                <a:sym typeface="+mn-ea"/>
              </a:rPr>
              <a:t>You can explore relationships by adjusting the maximum depth (max-depth) parameter through iterative debugging. Start with a 1-step path length to search for relationships; if none are found, gradually increase the step length until connections are discovered. For example, in this knowledge base, by setting the step length to 6, we immediately discovered 10 different types of relationships.</a:t>
            </a:r>
            <a:endParaRPr lang="en-US"/>
          </a:p>
          <a:p>
            <a:pPr marL="0" lvl="0" indent="0">
              <a:buNone/>
            </a:pPr>
            <a:endParaRPr lang="en-US" sz="2100"/>
          </a:p>
          <a:p>
            <a:pPr lvl="1"/>
            <a:endParaRPr lang="en-US" sz="2100"/>
          </a:p>
        </p:txBody>
      </p:sp>
      <p:sp>
        <p:nvSpPr>
          <p:cNvPr id="6" name="Slide Number Placeholder 5"/>
          <p:cNvSpPr>
            <a:spLocks noGrp="1"/>
          </p:cNvSpPr>
          <p:nvPr>
            <p:ph type="sldNum" sz="quarter" idx="12"/>
          </p:nvPr>
        </p:nvSpPr>
        <p:spPr/>
        <p:txBody>
          <a:bodyPr/>
          <a:p>
            <a:fld id="{917EFF0A-9862-4FB3-B05C-A00ABA0EDD02}" type="slidenum">
              <a:rPr lang="zh-CN" altLang="en-US" smtClean="0"/>
            </a:fld>
            <a:endParaRPr lang="zh-CN" altLang="en-US"/>
          </a:p>
        </p:txBody>
      </p:sp>
      <p:sp>
        <p:nvSpPr>
          <p:cNvPr id="16" name="Rounded Rectangle 15"/>
          <p:cNvSpPr/>
          <p:nvPr>
            <p:custDataLst>
              <p:tags r:id="rId4"/>
            </p:custDataLst>
          </p:nvPr>
        </p:nvSpPr>
        <p:spPr>
          <a:xfrm>
            <a:off x="2772410" y="843280"/>
            <a:ext cx="223520" cy="314960"/>
          </a:xfrm>
          <a:prstGeom prst="roundRect">
            <a:avLst/>
          </a:prstGeom>
          <a:solidFill>
            <a:schemeClr val="accent1">
              <a:alpha val="28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A-B_pathSeeking">
            <a:hlinkClick r:id="" action="ppaction://media"/>
          </p:cNvPr>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635"/>
            <a:ext cx="12192000" cy="6857365"/>
          </a:xfrm>
          <a:prstGeom prst="rect">
            <a:avLst/>
          </a:prstGeom>
        </p:spPr>
      </p:pic>
      <p:sp>
        <p:nvSpPr>
          <p:cNvPr id="5" name="Slide Number Placeholder 4"/>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361440"/>
            <a:ext cx="10515600" cy="4472940"/>
          </a:xfrm>
        </p:spPr>
        <p:txBody>
          <a:bodyPr/>
          <a:p>
            <a:pPr lvl="0"/>
            <a:r>
              <a:rPr lang="en-US" altLang="zh-CN" sz="2000">
                <a:solidFill>
                  <a:schemeClr val="tx1"/>
                </a:solidFill>
                <a:sym typeface="+mn-ea"/>
              </a:rPr>
              <a:t>SPARQL - an RDF specific query language;</a:t>
            </a:r>
            <a:endParaRPr lang="en-US" altLang="zh-CN" sz="2000">
              <a:solidFill>
                <a:schemeClr val="tx1"/>
              </a:solidFill>
              <a:sym typeface="+mn-ea"/>
            </a:endParaRPr>
          </a:p>
          <a:p>
            <a:pPr lvl="0"/>
            <a:r>
              <a:rPr lang="en-US" altLang="zh-CN" sz="2000">
                <a:solidFill>
                  <a:schemeClr val="tx1"/>
                </a:solidFill>
                <a:sym typeface="+mn-ea"/>
              </a:rPr>
              <a:t>Structurize any NLQ (Natural Language Question) into SPARQL syntax prior to mapping with the schema (e.g.,ontology) the way knowledge was originally organized. </a:t>
            </a:r>
            <a:r>
              <a:rPr lang="en-US" altLang="zh-CN" sz="2000">
                <a:solidFill>
                  <a:schemeClr val="accent1"/>
                </a:solidFill>
                <a:sym typeface="+mn-ea"/>
              </a:rPr>
              <a:t>Ontology elements:</a:t>
            </a:r>
            <a:endParaRPr lang="en-US" altLang="zh-CN" sz="2000">
              <a:solidFill>
                <a:schemeClr val="accent1"/>
              </a:solidFill>
              <a:sym typeface="+mn-ea"/>
            </a:endParaRPr>
          </a:p>
        </p:txBody>
      </p:sp>
      <p:sp>
        <p:nvSpPr>
          <p:cNvPr id="5" name="Title 4"/>
          <p:cNvSpPr>
            <a:spLocks noGrp="1"/>
          </p:cNvSpPr>
          <p:nvPr>
            <p:ph type="title"/>
            <p:custDataLst>
              <p:tags r:id="rId1"/>
            </p:custDataLst>
          </p:nvPr>
        </p:nvSpPr>
        <p:spPr>
          <a:xfrm>
            <a:off x="838200" y="319405"/>
            <a:ext cx="10515600" cy="1064895"/>
          </a:xfrm>
        </p:spPr>
        <p:txBody>
          <a:bodyPr/>
          <a:p>
            <a:r>
              <a:rPr lang="en-US" sz="2800"/>
              <a:t>SPARQL query: refering to ontology list from the frontend </a:t>
            </a:r>
            <a:endParaRPr lang="en-US" sz="2800"/>
          </a:p>
        </p:txBody>
      </p:sp>
      <p:pic>
        <p:nvPicPr>
          <p:cNvPr id="6" name="Picture 5"/>
          <p:cNvPicPr>
            <a:picLocks noChangeAspect="1"/>
          </p:cNvPicPr>
          <p:nvPr>
            <p:custDataLst>
              <p:tags r:id="rId2"/>
            </p:custDataLst>
          </p:nvPr>
        </p:nvPicPr>
        <p:blipFill>
          <a:blip r:embed="rId3"/>
          <a:stretch>
            <a:fillRect/>
          </a:stretch>
        </p:blipFill>
        <p:spPr>
          <a:xfrm>
            <a:off x="838200" y="2501265"/>
            <a:ext cx="5258435" cy="4162425"/>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6096000" y="2501900"/>
            <a:ext cx="5142865" cy="4161790"/>
          </a:xfrm>
          <a:prstGeom prst="rect">
            <a:avLst/>
          </a:prstGeom>
        </p:spPr>
      </p:pic>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sp>
        <p:nvSpPr>
          <p:cNvPr id="4" name="Text Box 3"/>
          <p:cNvSpPr txBox="1"/>
          <p:nvPr/>
        </p:nvSpPr>
        <p:spPr>
          <a:xfrm>
            <a:off x="941705" y="-379730"/>
            <a:ext cx="10741025" cy="368300"/>
          </a:xfrm>
          <a:prstGeom prst="rect">
            <a:avLst/>
          </a:prstGeom>
          <a:noFill/>
        </p:spPr>
        <p:txBody>
          <a:bodyPr wrap="square" rtlCol="0">
            <a:spAutoFit/>
          </a:bodyPr>
          <a:p>
            <a:r>
              <a:rPr lang="en-US"/>
              <a:t>However, graph visualization retrieval is subject to the interface constraint. In order for more comprehen...</a:t>
            </a:r>
            <a:endParaRPr lang="en-US"/>
          </a:p>
        </p:txBody>
      </p:sp>
      <p:sp>
        <p:nvSpPr>
          <p:cNvPr id="12" name="Rounded Rectangle 11"/>
          <p:cNvSpPr/>
          <p:nvPr>
            <p:custDataLst>
              <p:tags r:id="rId6"/>
            </p:custDataLst>
          </p:nvPr>
        </p:nvSpPr>
        <p:spPr>
          <a:xfrm>
            <a:off x="5328285" y="2372995"/>
            <a:ext cx="768350" cy="344170"/>
          </a:xfrm>
          <a:prstGeom prst="roundRect">
            <a:avLst/>
          </a:prstGeom>
          <a:noFill/>
          <a:ln w="28575">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0" name="Straight Arrow Connector 9"/>
          <p:cNvCxnSpPr/>
          <p:nvPr>
            <p:custDataLst>
              <p:tags r:id="rId7"/>
            </p:custDataLst>
          </p:nvPr>
        </p:nvCxnSpPr>
        <p:spPr>
          <a:xfrm flipV="1">
            <a:off x="6096635" y="2303780"/>
            <a:ext cx="2708910" cy="19812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sym typeface="+mn-ea"/>
              </a:rPr>
              <a:t>SPARQL query </a:t>
            </a:r>
            <a:r>
              <a:rPr lang="en-US" sz="2800">
                <a:sym typeface="+mn-ea"/>
              </a:rPr>
              <a:t>interface</a:t>
            </a:r>
            <a:endParaRPr lang="en-US" sz="2800">
              <a:sym typeface="+mn-ea"/>
            </a:endParaRPr>
          </a:p>
        </p:txBody>
      </p:sp>
      <p:pic>
        <p:nvPicPr>
          <p:cNvPr id="6" name="Content Placeholder 5"/>
          <p:cNvPicPr>
            <a:picLocks noChangeAspect="1"/>
          </p:cNvPicPr>
          <p:nvPr>
            <p:ph idx="1"/>
            <p:custDataLst>
              <p:tags r:id="rId1"/>
            </p:custDataLst>
          </p:nvPr>
        </p:nvPicPr>
        <p:blipFill>
          <a:blip r:embed="rId2"/>
          <a:stretch>
            <a:fillRect/>
          </a:stretch>
        </p:blipFill>
        <p:spPr>
          <a:xfrm>
            <a:off x="0" y="118745"/>
            <a:ext cx="12192000" cy="6556375"/>
          </a:xfrm>
          <a:prstGeom prst="rect">
            <a:avLst/>
          </a:prstGeom>
        </p:spPr>
      </p:pic>
      <p:sp>
        <p:nvSpPr>
          <p:cNvPr id="12" name="Rounded Rectangle 11"/>
          <p:cNvSpPr/>
          <p:nvPr>
            <p:custDataLst>
              <p:tags r:id="rId3"/>
            </p:custDataLst>
          </p:nvPr>
        </p:nvSpPr>
        <p:spPr>
          <a:xfrm>
            <a:off x="1569720" y="762000"/>
            <a:ext cx="1967865" cy="344170"/>
          </a:xfrm>
          <a:prstGeom prst="roundRect">
            <a:avLst/>
          </a:prstGeom>
          <a:noFill/>
          <a:ln w="28575">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ounded Rectangle 6"/>
          <p:cNvSpPr/>
          <p:nvPr>
            <p:custDataLst>
              <p:tags r:id="rId4"/>
            </p:custDataLst>
          </p:nvPr>
        </p:nvSpPr>
        <p:spPr>
          <a:xfrm>
            <a:off x="4021455" y="5186045"/>
            <a:ext cx="2169160" cy="1248410"/>
          </a:xfrm>
          <a:prstGeom prst="roundRect">
            <a:avLst/>
          </a:prstGeom>
          <a:noFill/>
          <a:ln w="28575">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ounded Rectangle 7"/>
          <p:cNvSpPr/>
          <p:nvPr>
            <p:custDataLst>
              <p:tags r:id="rId5"/>
            </p:custDataLst>
          </p:nvPr>
        </p:nvSpPr>
        <p:spPr>
          <a:xfrm>
            <a:off x="8016875" y="5185410"/>
            <a:ext cx="1967865" cy="1249045"/>
          </a:xfrm>
          <a:prstGeom prst="roundRect">
            <a:avLst/>
          </a:prstGeom>
          <a:noFill/>
          <a:ln w="28575">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nvSpPr>
        <p:spPr>
          <a:xfrm>
            <a:off x="4478020" y="6489700"/>
            <a:ext cx="6951980" cy="368300"/>
          </a:xfrm>
          <a:prstGeom prst="rect">
            <a:avLst/>
          </a:prstGeom>
          <a:noFill/>
        </p:spPr>
        <p:txBody>
          <a:bodyPr wrap="square" rtlCol="0">
            <a:spAutoFit/>
          </a:bodyPr>
          <a:p>
            <a:r>
              <a:rPr lang="en-US">
                <a:solidFill>
                  <a:schemeClr val="accent6">
                    <a:lumMod val="75000"/>
                  </a:schemeClr>
                </a:solidFill>
              </a:rPr>
              <a:t>nodes as URI are accessible to </a:t>
            </a:r>
            <a:r>
              <a:rPr lang="en-US">
                <a:solidFill>
                  <a:schemeClr val="accent4"/>
                </a:solidFill>
              </a:rPr>
              <a:t>linked data publishing platform</a:t>
            </a:r>
            <a:endParaRPr lang="en-US">
              <a:solidFill>
                <a:schemeClr val="accent4"/>
              </a:solidFill>
            </a:endParaRPr>
          </a:p>
        </p:txBody>
      </p:sp>
      <p:sp>
        <p:nvSpPr>
          <p:cNvPr id="3" name="Slide Number Placeholder 2"/>
          <p:cNvSpPr>
            <a:spLocks noGrp="1"/>
          </p:cNvSpPr>
          <p:nvPr>
            <p:ph type="sldNum" sz="quarter" idx="12"/>
          </p:nvPr>
        </p:nvSpPr>
        <p:spPr/>
        <p:txBody>
          <a:bodyPr/>
          <a:p>
            <a:fld id="{917EFF0A-9862-4FB3-B05C-A00ABA0EDD02}" type="slidenum">
              <a:rPr lang="zh-CN" altLang="en-US" smtClean="0"/>
            </a:fld>
            <a:endParaRPr lang="zh-CN" altLang="en-US"/>
          </a:p>
        </p:txBody>
      </p:sp>
      <p:sp>
        <p:nvSpPr>
          <p:cNvPr id="4" name="Text Box 3"/>
          <p:cNvSpPr txBox="1"/>
          <p:nvPr/>
        </p:nvSpPr>
        <p:spPr>
          <a:xfrm>
            <a:off x="7704455" y="795655"/>
            <a:ext cx="1967230" cy="368300"/>
          </a:xfrm>
          <a:prstGeom prst="rect">
            <a:avLst/>
          </a:prstGeom>
          <a:noFill/>
        </p:spPr>
        <p:txBody>
          <a:bodyPr wrap="square" rtlCol="0">
            <a:spAutoFit/>
          </a:bodyPr>
          <a:p>
            <a:r>
              <a:rPr lang="en-US">
                <a:solidFill>
                  <a:schemeClr val="accent2"/>
                </a:solidFill>
              </a:rPr>
              <a:t>Gamelan Music</a:t>
            </a:r>
            <a:endParaRPr lang="en-US">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custDataLst>
              <p:tags r:id="rId1"/>
            </p:custDataLst>
          </p:nvPr>
        </p:nvPicPr>
        <p:blipFill>
          <a:blip r:embed="rId2"/>
          <a:stretch>
            <a:fillRect/>
          </a:stretch>
        </p:blipFill>
        <p:spPr>
          <a:xfrm>
            <a:off x="0" y="1249045"/>
            <a:ext cx="7588250" cy="5608955"/>
          </a:xfrm>
          <a:prstGeom prst="rect">
            <a:avLst/>
          </a:prstGeom>
        </p:spPr>
      </p:pic>
      <p:sp>
        <p:nvSpPr>
          <p:cNvPr id="5" name="Title 4"/>
          <p:cNvSpPr>
            <a:spLocks noGrp="1"/>
          </p:cNvSpPr>
          <p:nvPr>
            <p:ph type="title"/>
            <p:custDataLst>
              <p:tags r:id="rId3"/>
            </p:custDataLst>
          </p:nvPr>
        </p:nvSpPr>
        <p:spPr>
          <a:xfrm>
            <a:off x="838200" y="319405"/>
            <a:ext cx="10515600" cy="1064895"/>
          </a:xfrm>
        </p:spPr>
        <p:txBody>
          <a:bodyPr/>
          <a:p>
            <a:r>
              <a:rPr lang="en-US" sz="2800"/>
              <a:t>SPARQL query </a:t>
            </a:r>
            <a:r>
              <a:rPr lang="en-US" sz="2800"/>
              <a:t>result-&gt; linked data publishing platform</a:t>
            </a:r>
            <a:endParaRPr lang="en-US" sz="2800"/>
          </a:p>
        </p:txBody>
      </p:sp>
      <p:pic>
        <p:nvPicPr>
          <p:cNvPr id="6" name="Picture 5"/>
          <p:cNvPicPr>
            <a:picLocks noChangeAspect="1"/>
          </p:cNvPicPr>
          <p:nvPr>
            <p:custDataLst>
              <p:tags r:id="rId4"/>
            </p:custDataLst>
          </p:nvPr>
        </p:nvPicPr>
        <p:blipFill>
          <a:blip r:embed="rId5"/>
          <a:stretch>
            <a:fillRect/>
          </a:stretch>
        </p:blipFill>
        <p:spPr>
          <a:xfrm>
            <a:off x="6391275" y="2515235"/>
            <a:ext cx="5800725" cy="4354195"/>
          </a:xfrm>
          <a:prstGeom prst="rect">
            <a:avLst/>
          </a:prstGeom>
        </p:spPr>
      </p:pic>
      <p:sp>
        <p:nvSpPr>
          <p:cNvPr id="7" name="Rounded Rectangle 6"/>
          <p:cNvSpPr/>
          <p:nvPr>
            <p:custDataLst>
              <p:tags r:id="rId6"/>
            </p:custDataLst>
          </p:nvPr>
        </p:nvSpPr>
        <p:spPr>
          <a:xfrm>
            <a:off x="7048500" y="1338580"/>
            <a:ext cx="433070" cy="315595"/>
          </a:xfrm>
          <a:prstGeom prst="roundRect">
            <a:avLst/>
          </a:prstGeom>
          <a:noFill/>
          <a:ln w="28575">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0" name="Straight Arrow Connector 9"/>
          <p:cNvCxnSpPr/>
          <p:nvPr>
            <p:custDataLst>
              <p:tags r:id="rId7"/>
            </p:custDataLst>
          </p:nvPr>
        </p:nvCxnSpPr>
        <p:spPr>
          <a:xfrm>
            <a:off x="7481570" y="1654175"/>
            <a:ext cx="1659890" cy="102997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Text Box 7"/>
          <p:cNvSpPr txBox="1"/>
          <p:nvPr/>
        </p:nvSpPr>
        <p:spPr>
          <a:xfrm>
            <a:off x="130810" y="4624705"/>
            <a:ext cx="2740660" cy="681355"/>
          </a:xfrm>
          <a:prstGeom prst="rect">
            <a:avLst/>
          </a:prstGeom>
          <a:noFill/>
        </p:spPr>
        <p:txBody>
          <a:bodyPr wrap="square" rtlCol="0">
            <a:noAutofit/>
          </a:bodyPr>
          <a:p>
            <a:r>
              <a:rPr lang="en-US" sz="1600">
                <a:solidFill>
                  <a:schemeClr val="accent6">
                    <a:lumMod val="75000"/>
                  </a:schemeClr>
                </a:solidFill>
              </a:rPr>
              <a:t>properties inFormOf name SpacePrefix+FragmentID...</a:t>
            </a:r>
            <a:endParaRPr lang="en-US" sz="1600">
              <a:solidFill>
                <a:schemeClr val="accent6">
                  <a:lumMod val="75000"/>
                </a:schemeClr>
              </a:solidFill>
            </a:endParaRPr>
          </a:p>
        </p:txBody>
      </p:sp>
      <p:sp>
        <p:nvSpPr>
          <p:cNvPr id="9" name="Text Box 8"/>
          <p:cNvSpPr txBox="1"/>
          <p:nvPr>
            <p:custDataLst>
              <p:tags r:id="rId8"/>
            </p:custDataLst>
          </p:nvPr>
        </p:nvSpPr>
        <p:spPr>
          <a:xfrm>
            <a:off x="2439670" y="2153285"/>
            <a:ext cx="2740660" cy="316230"/>
          </a:xfrm>
          <a:prstGeom prst="rect">
            <a:avLst/>
          </a:prstGeom>
          <a:noFill/>
        </p:spPr>
        <p:txBody>
          <a:bodyPr wrap="square" rtlCol="0">
            <a:noAutofit/>
          </a:bodyPr>
          <a:p>
            <a:r>
              <a:rPr lang="en-US" sz="1600">
                <a:solidFill>
                  <a:schemeClr val="accent6">
                    <a:lumMod val="75000"/>
                  </a:schemeClr>
                </a:solidFill>
              </a:rPr>
              <a:t>properties values with labe</a:t>
            </a:r>
            <a:r>
              <a:rPr lang="en-US" sz="1600">
                <a:solidFill>
                  <a:schemeClr val="accent6">
                    <a:lumMod val="75000"/>
                  </a:schemeClr>
                </a:solidFill>
                <a:sym typeface="+mn-ea"/>
              </a:rPr>
              <a:t>l</a:t>
            </a:r>
            <a:r>
              <a:rPr lang="en-US" sz="1600">
                <a:solidFill>
                  <a:schemeClr val="accent6">
                    <a:lumMod val="75000"/>
                  </a:schemeClr>
                </a:solidFill>
              </a:rPr>
              <a:t>s:</a:t>
            </a:r>
            <a:endParaRPr lang="en-US" sz="1600">
              <a:solidFill>
                <a:schemeClr val="accent6">
                  <a:lumMod val="75000"/>
                </a:schemeClr>
              </a:solidFill>
            </a:endParaRPr>
          </a:p>
        </p:txBody>
      </p:sp>
      <p:sp>
        <p:nvSpPr>
          <p:cNvPr id="11" name="Text Box 10"/>
          <p:cNvSpPr txBox="1"/>
          <p:nvPr/>
        </p:nvSpPr>
        <p:spPr>
          <a:xfrm>
            <a:off x="8023860" y="1283335"/>
            <a:ext cx="3870325" cy="706755"/>
          </a:xfrm>
          <a:prstGeom prst="rect">
            <a:avLst/>
          </a:prstGeom>
          <a:noFill/>
        </p:spPr>
        <p:txBody>
          <a:bodyPr wrap="square" rtlCol="0" anchor="t">
            <a:spAutoFit/>
          </a:bodyPr>
          <a:p>
            <a:pPr algn="l"/>
            <a:r>
              <a:rPr lang="en-US" sz="2000" i="1"/>
              <a:t>Chen Mingdao's Trip to Bali, Indonesia and related resources</a:t>
            </a:r>
            <a:endParaRPr lang="en-US" sz="2000" i="1"/>
          </a:p>
        </p:txBody>
      </p:sp>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custDataLst>
              <p:tags r:id="rId1"/>
            </p:custDataLst>
          </p:nvPr>
        </p:nvPicPr>
        <p:blipFill>
          <a:blip r:embed="rId2"/>
          <a:stretch>
            <a:fillRect/>
          </a:stretch>
        </p:blipFill>
        <p:spPr>
          <a:xfrm>
            <a:off x="838200" y="2426335"/>
            <a:ext cx="7035800" cy="3035300"/>
          </a:xfrm>
          <a:prstGeom prst="rect">
            <a:avLst/>
          </a:prstGeom>
        </p:spPr>
      </p:pic>
      <p:sp>
        <p:nvSpPr>
          <p:cNvPr id="2" name="Content Placeholder 1"/>
          <p:cNvSpPr/>
          <p:nvPr>
            <p:ph idx="1"/>
          </p:nvPr>
        </p:nvSpPr>
        <p:spPr/>
        <p:txBody>
          <a:bodyPr/>
          <a:p>
            <a:r>
              <a:rPr lang="en-US"/>
              <a:t>ontology-based reasoning activation</a:t>
            </a:r>
            <a:endParaRPr lang="en-US"/>
          </a:p>
        </p:txBody>
      </p:sp>
      <p:sp>
        <p:nvSpPr>
          <p:cNvPr id="5" name="Title 4"/>
          <p:cNvSpPr>
            <a:spLocks noGrp="1"/>
          </p:cNvSpPr>
          <p:nvPr>
            <p:ph type="title"/>
            <p:custDataLst>
              <p:tags r:id="rId3"/>
            </p:custDataLst>
          </p:nvPr>
        </p:nvSpPr>
        <p:spPr>
          <a:xfrm>
            <a:off x="838200" y="319405"/>
            <a:ext cx="10515600" cy="1064895"/>
          </a:xfrm>
        </p:spPr>
        <p:txBody>
          <a:bodyPr/>
          <a:p>
            <a:r>
              <a:rPr lang="en-US" sz="2800"/>
              <a:t>SPARQL query based on knowledge reasoning/inference</a:t>
            </a:r>
            <a:endParaRPr lang="en-US" sz="2800"/>
          </a:p>
        </p:txBody>
      </p:sp>
      <p:cxnSp>
        <p:nvCxnSpPr>
          <p:cNvPr id="12" name="Straight Connector 11"/>
          <p:cNvCxnSpPr/>
          <p:nvPr/>
        </p:nvCxnSpPr>
        <p:spPr>
          <a:xfrm>
            <a:off x="1542415" y="3689985"/>
            <a:ext cx="4665980" cy="0"/>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pic>
        <p:nvPicPr>
          <p:cNvPr id="17" name="Picture 16"/>
          <p:cNvPicPr>
            <a:picLocks noChangeAspect="1"/>
          </p:cNvPicPr>
          <p:nvPr>
            <p:custDataLst>
              <p:tags r:id="rId4"/>
            </p:custDataLst>
          </p:nvPr>
        </p:nvPicPr>
        <p:blipFill>
          <a:blip r:embed="rId5"/>
          <a:stretch>
            <a:fillRect/>
          </a:stretch>
        </p:blipFill>
        <p:spPr>
          <a:xfrm>
            <a:off x="7823200" y="1458595"/>
            <a:ext cx="3530600" cy="4889500"/>
          </a:xfrm>
          <a:prstGeom prst="rect">
            <a:avLst/>
          </a:prstGeom>
        </p:spPr>
      </p:pic>
      <p:sp>
        <p:nvSpPr>
          <p:cNvPr id="19" name="Right Brace 18"/>
          <p:cNvSpPr/>
          <p:nvPr>
            <p:custDataLst>
              <p:tags r:id="rId6"/>
            </p:custDataLst>
          </p:nvPr>
        </p:nvSpPr>
        <p:spPr>
          <a:xfrm>
            <a:off x="11270615" y="2741930"/>
            <a:ext cx="254635" cy="1916430"/>
          </a:xfrm>
          <a:prstGeom prst="rightBrace">
            <a:avLst/>
          </a:prstGeom>
          <a:ln w="31750">
            <a:solidFill>
              <a:srgbClr val="7030A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840740" y="5737860"/>
            <a:ext cx="6349365" cy="398780"/>
          </a:xfrm>
          <a:prstGeom prst="rect">
            <a:avLst/>
          </a:prstGeom>
          <a:noFill/>
        </p:spPr>
        <p:txBody>
          <a:bodyPr wrap="square" rtlCol="0">
            <a:spAutoFit/>
          </a:bodyPr>
          <a:p>
            <a:r>
              <a:rPr lang="en-US" sz="2000"/>
              <a:t>e.g., Find the national instrumental music.</a:t>
            </a:r>
            <a:endParaRPr lang="en-US" sz="2000"/>
          </a:p>
        </p:txBody>
      </p:sp>
      <p:sp>
        <p:nvSpPr>
          <p:cNvPr id="21" name="Rounded Rectangle 20"/>
          <p:cNvSpPr/>
          <p:nvPr>
            <p:custDataLst>
              <p:tags r:id="rId7"/>
            </p:custDataLst>
          </p:nvPr>
        </p:nvSpPr>
        <p:spPr>
          <a:xfrm>
            <a:off x="3092450" y="5051425"/>
            <a:ext cx="407670" cy="398780"/>
          </a:xfrm>
          <a:prstGeom prst="roundRect">
            <a:avLst/>
          </a:prstGeom>
          <a:noFill/>
          <a:ln w="28575">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Text Box 22"/>
          <p:cNvSpPr txBox="1"/>
          <p:nvPr/>
        </p:nvSpPr>
        <p:spPr>
          <a:xfrm>
            <a:off x="3561080" y="5051425"/>
            <a:ext cx="4243705" cy="368300"/>
          </a:xfrm>
          <a:prstGeom prst="rect">
            <a:avLst/>
          </a:prstGeom>
          <a:noFill/>
        </p:spPr>
        <p:txBody>
          <a:bodyPr wrap="square" rtlCol="0">
            <a:spAutoFit/>
          </a:bodyPr>
          <a:p>
            <a:r>
              <a:rPr lang="en-US">
                <a:solidFill>
                  <a:schemeClr val="accent6">
                    <a:lumMod val="75000"/>
                  </a:schemeClr>
                </a:solidFill>
              </a:rPr>
              <a:t>retrieved data can be downloaded as RDF</a:t>
            </a:r>
            <a:endParaRPr lang="en-US">
              <a:solidFill>
                <a:schemeClr val="accent6">
                  <a:lumMod val="75000"/>
                </a:schemeClr>
              </a:solidFill>
            </a:endParaRPr>
          </a:p>
        </p:txBody>
      </p:sp>
      <p:sp>
        <p:nvSpPr>
          <p:cNvPr id="3" name="Slide Number Placeholder 2"/>
          <p:cNvSpPr>
            <a:spLocks noGrp="1"/>
          </p:cNvSpPr>
          <p:nvPr>
            <p:ph type="sldNum" sz="quarter" idx="12"/>
          </p:nvPr>
        </p:nvSpPr>
        <p:spPr/>
        <p:txBody>
          <a:bodyPr/>
          <a:p>
            <a:fld id="{917EFF0A-9862-4FB3-B05C-A00ABA0EDD02}" type="slidenum">
              <a:rPr lang="zh-CN" altLang="en-US" smtClean="0"/>
            </a:fld>
            <a:endParaRPr lang="zh-CN" altLang="en-US"/>
          </a:p>
        </p:txBody>
      </p:sp>
      <p:sp>
        <p:nvSpPr>
          <p:cNvPr id="4" name="Text Box 3"/>
          <p:cNvSpPr txBox="1"/>
          <p:nvPr/>
        </p:nvSpPr>
        <p:spPr>
          <a:xfrm>
            <a:off x="884555" y="-368300"/>
            <a:ext cx="10469245" cy="368300"/>
          </a:xfrm>
          <a:prstGeom prst="rect">
            <a:avLst/>
          </a:prstGeom>
          <a:noFill/>
        </p:spPr>
        <p:txBody>
          <a:bodyPr wrap="square" rtlCol="0">
            <a:spAutoFit/>
          </a:bodyPr>
          <a:p>
            <a:r>
              <a:rPr lang="en-US"/>
              <a:t>Ontology is not only just reference for SPARQL writing, but also for supplementing data with reasoning. </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p:nvPr>
            <p:ph idx="1"/>
          </p:nvPr>
        </p:nvSpPr>
        <p:spPr/>
        <p:txBody>
          <a:bodyPr/>
          <a:p>
            <a:r>
              <a:rPr lang="en-US" sz="2400"/>
              <a:t>ontology-based reasoning activation</a:t>
            </a:r>
            <a:endParaRPr lang="en-US" sz="2400"/>
          </a:p>
        </p:txBody>
      </p:sp>
      <p:sp>
        <p:nvSpPr>
          <p:cNvPr id="5" name="Title 4"/>
          <p:cNvSpPr>
            <a:spLocks noGrp="1"/>
          </p:cNvSpPr>
          <p:nvPr>
            <p:ph type="title"/>
            <p:custDataLst>
              <p:tags r:id="rId1"/>
            </p:custDataLst>
          </p:nvPr>
        </p:nvSpPr>
        <p:spPr>
          <a:xfrm>
            <a:off x="838200" y="319405"/>
            <a:ext cx="10515600" cy="1064895"/>
          </a:xfrm>
        </p:spPr>
        <p:txBody>
          <a:bodyPr/>
          <a:p>
            <a:r>
              <a:rPr lang="en-US" sz="2800"/>
              <a:t>SPARQL query based on knowledge reasoning/inference</a:t>
            </a:r>
            <a:endParaRPr lang="en-US" sz="2800"/>
          </a:p>
        </p:txBody>
      </p:sp>
      <p:pic>
        <p:nvPicPr>
          <p:cNvPr id="17" name="Picture 16"/>
          <p:cNvPicPr>
            <a:picLocks noChangeAspect="1"/>
          </p:cNvPicPr>
          <p:nvPr>
            <p:custDataLst>
              <p:tags r:id="rId2"/>
            </p:custDataLst>
          </p:nvPr>
        </p:nvPicPr>
        <p:blipFill>
          <a:blip r:embed="rId3"/>
          <a:srcRect t="24701" b="33429"/>
          <a:stretch>
            <a:fillRect/>
          </a:stretch>
        </p:blipFill>
        <p:spPr>
          <a:xfrm>
            <a:off x="7823200" y="1946275"/>
            <a:ext cx="3530600" cy="2047240"/>
          </a:xfrm>
          <a:prstGeom prst="rect">
            <a:avLst/>
          </a:prstGeom>
        </p:spPr>
      </p:pic>
      <p:sp>
        <p:nvSpPr>
          <p:cNvPr id="19" name="Right Brace 18"/>
          <p:cNvSpPr/>
          <p:nvPr>
            <p:custDataLst>
              <p:tags r:id="rId4"/>
            </p:custDataLst>
          </p:nvPr>
        </p:nvSpPr>
        <p:spPr>
          <a:xfrm>
            <a:off x="11270615" y="2021840"/>
            <a:ext cx="254635" cy="1916430"/>
          </a:xfrm>
          <a:prstGeom prst="rightBrace">
            <a:avLst/>
          </a:prstGeom>
          <a:ln w="31750">
            <a:solidFill>
              <a:srgbClr val="7030A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840740" y="2452370"/>
            <a:ext cx="6349365" cy="398780"/>
          </a:xfrm>
          <a:prstGeom prst="rect">
            <a:avLst/>
          </a:prstGeom>
          <a:noFill/>
        </p:spPr>
        <p:txBody>
          <a:bodyPr wrap="square" rtlCol="0">
            <a:spAutoFit/>
          </a:bodyPr>
          <a:p>
            <a:r>
              <a:rPr lang="en-US" sz="2000"/>
              <a:t>e.g., Find the national instrumental music</a:t>
            </a:r>
            <a:endParaRPr lang="en-US" sz="2000"/>
          </a:p>
        </p:txBody>
      </p:sp>
      <p:sp>
        <p:nvSpPr>
          <p:cNvPr id="3" name="Text Box 2"/>
          <p:cNvSpPr txBox="1"/>
          <p:nvPr/>
        </p:nvSpPr>
        <p:spPr>
          <a:xfrm>
            <a:off x="840740" y="2933065"/>
            <a:ext cx="6983095" cy="2865120"/>
          </a:xfrm>
          <a:prstGeom prst="rect">
            <a:avLst/>
          </a:prstGeom>
          <a:noFill/>
        </p:spPr>
        <p:txBody>
          <a:bodyPr wrap="square" rtlCol="0" anchor="t">
            <a:spAutoFit/>
          </a:bodyPr>
          <a:p>
            <a:pPr>
              <a:lnSpc>
                <a:spcPct val="110000"/>
              </a:lnSpc>
            </a:pPr>
            <a:r>
              <a:rPr lang="en-US">
                <a:solidFill>
                  <a:schemeClr val="accent6">
                    <a:lumMod val="75000"/>
                  </a:schemeClr>
                </a:solidFill>
              </a:rPr>
              <a:t>define input:inference 'urn:owl.ccmusicrules0214'</a:t>
            </a:r>
            <a:endParaRPr lang="en-US">
              <a:solidFill>
                <a:schemeClr val="accent6">
                  <a:lumMod val="75000"/>
                </a:schemeClr>
              </a:solidFill>
            </a:endParaRPr>
          </a:p>
          <a:p>
            <a:pPr>
              <a:lnSpc>
                <a:spcPct val="110000"/>
              </a:lnSpc>
            </a:pPr>
            <a:r>
              <a:rPr lang="en-US" sz="1600"/>
              <a:t>PREFIX ctm: &lt;https://lib.ccmusic.edu.cn/ontologies/chinese_traditional_music#&gt;</a:t>
            </a:r>
            <a:endParaRPr lang="en-US" sz="1600"/>
          </a:p>
          <a:p>
            <a:pPr>
              <a:lnSpc>
                <a:spcPct val="110000"/>
              </a:lnSpc>
            </a:pPr>
            <a:r>
              <a:rPr lang="en-US" sz="1600"/>
              <a:t>PREFIX rdf: &lt;http://www.w3.org/1999/02/22-rdf-syntax-ns#&gt;</a:t>
            </a:r>
            <a:endParaRPr lang="en-US" sz="1600"/>
          </a:p>
          <a:p>
            <a:pPr>
              <a:lnSpc>
                <a:spcPct val="110000"/>
              </a:lnSpc>
            </a:pPr>
            <a:r>
              <a:rPr lang="en-US" sz="1600"/>
              <a:t>PREFIX rdfs: &lt;http://www.w3.org/2000/01/rdf-schema#&gt;</a:t>
            </a:r>
            <a:endParaRPr lang="en-US" sz="1600"/>
          </a:p>
          <a:p>
            <a:pPr>
              <a:lnSpc>
                <a:spcPct val="110000"/>
              </a:lnSpc>
            </a:pPr>
            <a:r>
              <a:rPr lang="en-US" sz="1600"/>
              <a:t>SELECT * WHERE {</a:t>
            </a:r>
            <a:endParaRPr lang="en-US" sz="1600"/>
          </a:p>
          <a:p>
            <a:pPr>
              <a:lnSpc>
                <a:spcPct val="110000"/>
              </a:lnSpc>
            </a:pPr>
            <a:r>
              <a:rPr lang="en-US" sz="1600"/>
              <a:t>  ?MusicSpecies a ctm:NationalInstrumentalMusic;</a:t>
            </a:r>
            <a:endParaRPr lang="en-US" sz="1600"/>
          </a:p>
          <a:p>
            <a:pPr>
              <a:lnSpc>
                <a:spcPct val="110000"/>
              </a:lnSpc>
            </a:pPr>
            <a:r>
              <a:rPr lang="en-US" sz="1600"/>
              <a:t>                rdfs:label ?label }</a:t>
            </a:r>
            <a:endParaRPr lang="en-US" sz="1600"/>
          </a:p>
          <a:p>
            <a:pPr>
              <a:lnSpc>
                <a:spcPct val="110000"/>
              </a:lnSpc>
            </a:pPr>
            <a:endParaRPr lang="en-US" sz="1600"/>
          </a:p>
          <a:p>
            <a:pPr>
              <a:lnSpc>
                <a:spcPct val="110000"/>
              </a:lnSpc>
            </a:pPr>
            <a:r>
              <a:rPr lang="en-US"/>
              <a:t>without supplementation from reasoning: 132 entries -&gt; 1290 entries</a:t>
            </a:r>
            <a:endParaRPr lang="en-US"/>
          </a:p>
        </p:txBody>
      </p:sp>
      <p:sp>
        <p:nvSpPr>
          <p:cNvPr id="4" name="Text Box 3"/>
          <p:cNvSpPr txBox="1"/>
          <p:nvPr/>
        </p:nvSpPr>
        <p:spPr>
          <a:xfrm>
            <a:off x="7291705" y="4340860"/>
            <a:ext cx="4265930" cy="2267585"/>
          </a:xfrm>
          <a:prstGeom prst="rect">
            <a:avLst/>
          </a:prstGeom>
          <a:noFill/>
        </p:spPr>
        <p:txBody>
          <a:bodyPr wrap="square" rtlCol="0">
            <a:noAutofit/>
          </a:bodyPr>
          <a:p>
            <a:pPr algn="r"/>
            <a:r>
              <a:rPr lang="en-US"/>
              <a:t>Through the activation of reasoning capabilities, resources belonging to child-classes of NationalInstrumentalMusic are automatically retrieved. This effectively addresses the </a:t>
            </a:r>
            <a:r>
              <a:rPr lang="en-US">
                <a:solidFill>
                  <a:schemeClr val="accent1"/>
                </a:solidFill>
              </a:rPr>
              <a:t>inherent limitations of conventional flat cataloging and classification methodologies</a:t>
            </a:r>
            <a:r>
              <a:rPr lang="en-US"/>
              <a:t>.</a:t>
            </a:r>
            <a:endParaRPr lang="en-US"/>
          </a:p>
        </p:txBody>
      </p:sp>
      <p:sp>
        <p:nvSpPr>
          <p:cNvPr id="6" name="Slide Number Placeholder 5"/>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52830"/>
          </a:xfrm>
        </p:spPr>
        <p:txBody>
          <a:bodyPr/>
          <a:p>
            <a:r>
              <a:rPr lang="en-US" sz="2800"/>
              <a:t>Digital Humanities Application:</a:t>
            </a:r>
            <a:r>
              <a:rPr lang="en-US" sz="1800"/>
              <a:t>correspondence between geo music branches and language</a:t>
            </a:r>
            <a:endParaRPr lang="en-US" sz="1800"/>
          </a:p>
        </p:txBody>
      </p:sp>
      <p:pic>
        <p:nvPicPr>
          <p:cNvPr id="4" name="Content Placeholder 3"/>
          <p:cNvPicPr>
            <a:picLocks noChangeAspect="1"/>
          </p:cNvPicPr>
          <p:nvPr>
            <p:ph idx="1"/>
            <p:custDataLst>
              <p:tags r:id="rId1"/>
            </p:custDataLst>
          </p:nvPr>
        </p:nvPicPr>
        <p:blipFill>
          <a:blip r:embed="rId2"/>
          <a:srcRect t="6538"/>
          <a:stretch>
            <a:fillRect/>
          </a:stretch>
        </p:blipFill>
        <p:spPr>
          <a:xfrm>
            <a:off x="838200" y="1449070"/>
            <a:ext cx="7289800" cy="462915"/>
          </a:xfrm>
          <a:prstGeom prst="rect">
            <a:avLst/>
          </a:prstGeom>
        </p:spPr>
      </p:pic>
      <p:sp>
        <p:nvSpPr>
          <p:cNvPr id="7" name="Content Placeholder 1"/>
          <p:cNvSpPr/>
          <p:nvPr>
            <p:custDataLst>
              <p:tags r:id="rId3"/>
            </p:custDataLst>
          </p:nvPr>
        </p:nvSpPr>
        <p:spPr>
          <a:xfrm>
            <a:off x="628650" y="4238625"/>
            <a:ext cx="2164080" cy="18669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10000"/>
              </a:lnSpc>
            </a:pPr>
            <a:r>
              <a:rPr lang="en-US" sz="1800" b="1">
                <a:solidFill>
                  <a:schemeClr val="accent2"/>
                </a:solidFill>
              </a:rPr>
              <a:t>Chinese Music Map</a:t>
            </a:r>
            <a:r>
              <a:rPr lang="en-US" sz="1800"/>
              <a:t> </a:t>
            </a:r>
            <a:endParaRPr lang="en-US" sz="1800"/>
          </a:p>
          <a:p>
            <a:pPr marL="0" indent="0" fontAlgn="auto">
              <a:lnSpc>
                <a:spcPct val="70000"/>
              </a:lnSpc>
              <a:buNone/>
            </a:pPr>
            <a:r>
              <a:rPr lang="en-US" sz="1800"/>
              <a:t>based on </a:t>
            </a:r>
            <a:endParaRPr lang="en-US" sz="1800"/>
          </a:p>
          <a:p>
            <a:pPr marL="0" indent="0" fontAlgn="auto">
              <a:lnSpc>
                <a:spcPct val="70000"/>
              </a:lnSpc>
              <a:buNone/>
            </a:pPr>
            <a:r>
              <a:rPr lang="en-US" sz="1800"/>
              <a:t>Chinese traditional </a:t>
            </a:r>
            <a:endParaRPr lang="en-US" sz="1800"/>
          </a:p>
          <a:p>
            <a:pPr marL="0" indent="0" fontAlgn="auto">
              <a:lnSpc>
                <a:spcPct val="70000"/>
              </a:lnSpc>
              <a:buNone/>
            </a:pPr>
            <a:r>
              <a:rPr lang="en-US" sz="1800"/>
              <a:t>music branches</a:t>
            </a:r>
            <a:r>
              <a:rPr lang="en-US" sz="2200"/>
              <a:t> </a:t>
            </a:r>
            <a:endParaRPr lang="en-US" sz="2200"/>
          </a:p>
        </p:txBody>
      </p:sp>
      <p:pic>
        <p:nvPicPr>
          <p:cNvPr id="41" name="图片 41" descr="0478701847e3be1a1d012cec05e2d8b"/>
          <p:cNvPicPr>
            <a:picLocks noChangeAspect="1"/>
          </p:cNvPicPr>
          <p:nvPr>
            <p:custDataLst>
              <p:tags r:id="rId4"/>
            </p:custDataLst>
          </p:nvPr>
        </p:nvPicPr>
        <p:blipFill>
          <a:blip r:embed="rId5"/>
          <a:srcRect b="4709"/>
          <a:stretch>
            <a:fillRect/>
          </a:stretch>
        </p:blipFill>
        <p:spPr>
          <a:xfrm>
            <a:off x="4026535" y="1737995"/>
            <a:ext cx="4891405" cy="5120005"/>
          </a:xfrm>
          <a:prstGeom prst="rect">
            <a:avLst/>
          </a:prstGeom>
        </p:spPr>
      </p:pic>
      <p:sp>
        <p:nvSpPr>
          <p:cNvPr id="3" name="Text Box 2"/>
          <p:cNvSpPr txBox="1"/>
          <p:nvPr/>
        </p:nvSpPr>
        <p:spPr>
          <a:xfrm>
            <a:off x="2792730" y="1917065"/>
            <a:ext cx="3075305" cy="306705"/>
          </a:xfrm>
          <a:prstGeom prst="rect">
            <a:avLst/>
          </a:prstGeom>
          <a:noFill/>
        </p:spPr>
        <p:txBody>
          <a:bodyPr wrap="square" rtlCol="0" anchor="t">
            <a:spAutoFit/>
          </a:bodyPr>
          <a:p>
            <a:r>
              <a:rPr lang="en-US" sz="1400"/>
              <a:t>Qilu-Yanzhao Branch</a:t>
            </a:r>
            <a:endParaRPr lang="en-US" sz="1400"/>
          </a:p>
        </p:txBody>
      </p:sp>
      <p:sp>
        <p:nvSpPr>
          <p:cNvPr id="5" name="Text Box 4"/>
          <p:cNvSpPr txBox="1"/>
          <p:nvPr/>
        </p:nvSpPr>
        <p:spPr>
          <a:xfrm>
            <a:off x="2193290" y="2182495"/>
            <a:ext cx="6096000" cy="306705"/>
          </a:xfrm>
          <a:prstGeom prst="rect">
            <a:avLst/>
          </a:prstGeom>
          <a:noFill/>
        </p:spPr>
        <p:txBody>
          <a:bodyPr wrap="square" rtlCol="0" anchor="t">
            <a:spAutoFit/>
          </a:bodyPr>
          <a:p>
            <a:r>
              <a:rPr lang="en-US" sz="1400"/>
              <a:t>Qinghai-Tibet Plateau Branch</a:t>
            </a:r>
            <a:endParaRPr lang="en-US" sz="1400"/>
          </a:p>
        </p:txBody>
      </p:sp>
      <p:sp>
        <p:nvSpPr>
          <p:cNvPr id="6" name="Text Box 5"/>
          <p:cNvSpPr txBox="1"/>
          <p:nvPr/>
        </p:nvSpPr>
        <p:spPr>
          <a:xfrm>
            <a:off x="2893060" y="2425065"/>
            <a:ext cx="6096000" cy="306705"/>
          </a:xfrm>
          <a:prstGeom prst="rect">
            <a:avLst/>
          </a:prstGeom>
          <a:noFill/>
        </p:spPr>
        <p:txBody>
          <a:bodyPr wrap="square" rtlCol="0" anchor="t">
            <a:spAutoFit/>
          </a:bodyPr>
          <a:p>
            <a:r>
              <a:rPr lang="en-US" sz="1400"/>
              <a:t>Min-Taiwan Branch</a:t>
            </a:r>
            <a:endParaRPr lang="en-US" sz="1400"/>
          </a:p>
        </p:txBody>
      </p:sp>
      <p:sp>
        <p:nvSpPr>
          <p:cNvPr id="8" name="Text Box 7"/>
          <p:cNvSpPr txBox="1"/>
          <p:nvPr/>
        </p:nvSpPr>
        <p:spPr>
          <a:xfrm>
            <a:off x="3213735" y="2944495"/>
            <a:ext cx="6096000" cy="306705"/>
          </a:xfrm>
          <a:prstGeom prst="rect">
            <a:avLst/>
          </a:prstGeom>
          <a:noFill/>
        </p:spPr>
        <p:txBody>
          <a:bodyPr wrap="square" rtlCol="0" anchor="t">
            <a:spAutoFit/>
          </a:bodyPr>
          <a:p>
            <a:r>
              <a:rPr lang="en-US" sz="1400"/>
              <a:t>Qin-Jin Branch</a:t>
            </a:r>
            <a:endParaRPr lang="en-US" sz="1400"/>
          </a:p>
        </p:txBody>
      </p:sp>
      <p:sp>
        <p:nvSpPr>
          <p:cNvPr id="9" name="Text Box 8"/>
          <p:cNvSpPr txBox="1"/>
          <p:nvPr/>
        </p:nvSpPr>
        <p:spPr>
          <a:xfrm>
            <a:off x="259080" y="3210560"/>
            <a:ext cx="4650105" cy="306705"/>
          </a:xfrm>
          <a:prstGeom prst="rect">
            <a:avLst/>
          </a:prstGeom>
          <a:noFill/>
        </p:spPr>
        <p:txBody>
          <a:bodyPr wrap="square" rtlCol="0" anchor="t">
            <a:spAutoFit/>
          </a:bodyPr>
          <a:p>
            <a:r>
              <a:rPr lang="en-US" sz="1400"/>
              <a:t>Yunnan-Guangxi-Guizhou Branch (Baiyue Sub-branch)</a:t>
            </a:r>
            <a:endParaRPr lang="en-US" sz="1400"/>
          </a:p>
        </p:txBody>
      </p:sp>
      <p:sp>
        <p:nvSpPr>
          <p:cNvPr id="10" name="Text Box 9"/>
          <p:cNvSpPr txBox="1"/>
          <p:nvPr/>
        </p:nvSpPr>
        <p:spPr>
          <a:xfrm>
            <a:off x="41910" y="3455670"/>
            <a:ext cx="4650105" cy="306705"/>
          </a:xfrm>
          <a:prstGeom prst="rect">
            <a:avLst/>
          </a:prstGeom>
          <a:noFill/>
        </p:spPr>
        <p:txBody>
          <a:bodyPr wrap="square" rtlCol="0" anchor="t">
            <a:spAutoFit/>
          </a:bodyPr>
          <a:p>
            <a:r>
              <a:rPr lang="en-US" sz="1400"/>
              <a:t>Yunnan-Guangxi-Guizhou Branch (Di-Qiang Sub-branch)</a:t>
            </a:r>
            <a:endParaRPr lang="en-US" sz="1400"/>
          </a:p>
        </p:txBody>
      </p:sp>
      <p:sp>
        <p:nvSpPr>
          <p:cNvPr id="11" name="Text Box 10"/>
          <p:cNvSpPr txBox="1"/>
          <p:nvPr/>
        </p:nvSpPr>
        <p:spPr>
          <a:xfrm>
            <a:off x="3101975" y="3716655"/>
            <a:ext cx="6096000" cy="306705"/>
          </a:xfrm>
          <a:prstGeom prst="rect">
            <a:avLst/>
          </a:prstGeom>
          <a:noFill/>
        </p:spPr>
        <p:txBody>
          <a:bodyPr wrap="square" rtlCol="0" anchor="t">
            <a:spAutoFit/>
          </a:bodyPr>
          <a:p>
            <a:r>
              <a:rPr lang="en-US" sz="1400"/>
              <a:t>Hezhongdi Branch</a:t>
            </a:r>
            <a:endParaRPr lang="en-US" sz="1400"/>
          </a:p>
        </p:txBody>
      </p:sp>
      <p:sp>
        <p:nvSpPr>
          <p:cNvPr id="12" name="Text Box 11"/>
          <p:cNvSpPr txBox="1"/>
          <p:nvPr/>
        </p:nvSpPr>
        <p:spPr>
          <a:xfrm>
            <a:off x="2653030" y="3966210"/>
            <a:ext cx="6096000" cy="306705"/>
          </a:xfrm>
          <a:prstGeom prst="rect">
            <a:avLst/>
          </a:prstGeom>
          <a:noFill/>
        </p:spPr>
        <p:txBody>
          <a:bodyPr wrap="square" rtlCol="0" anchor="t">
            <a:spAutoFit/>
          </a:bodyPr>
          <a:p>
            <a:r>
              <a:rPr lang="en-US" sz="1400"/>
              <a:t>Jingchu-Wuling Branch</a:t>
            </a:r>
            <a:endParaRPr lang="en-US" sz="1400"/>
          </a:p>
        </p:txBody>
      </p:sp>
      <p:sp>
        <p:nvSpPr>
          <p:cNvPr id="13" name="Text Box 12"/>
          <p:cNvSpPr txBox="1"/>
          <p:nvPr/>
        </p:nvSpPr>
        <p:spPr>
          <a:xfrm>
            <a:off x="3432810" y="4229735"/>
            <a:ext cx="6096000" cy="306705"/>
          </a:xfrm>
          <a:prstGeom prst="rect">
            <a:avLst/>
          </a:prstGeom>
          <a:noFill/>
        </p:spPr>
        <p:txBody>
          <a:bodyPr wrap="square" rtlCol="0" anchor="t">
            <a:spAutoFit/>
          </a:bodyPr>
          <a:p>
            <a:r>
              <a:rPr lang="en-US" sz="1400"/>
              <a:t>Pamir Branch</a:t>
            </a:r>
            <a:endParaRPr lang="en-US" sz="1400"/>
          </a:p>
        </p:txBody>
      </p:sp>
      <p:sp>
        <p:nvSpPr>
          <p:cNvPr id="14" name="Text Box 13"/>
          <p:cNvSpPr txBox="1"/>
          <p:nvPr/>
        </p:nvSpPr>
        <p:spPr>
          <a:xfrm>
            <a:off x="3421380" y="4492625"/>
            <a:ext cx="6096000" cy="306705"/>
          </a:xfrm>
          <a:prstGeom prst="rect">
            <a:avLst/>
          </a:prstGeom>
          <a:noFill/>
        </p:spPr>
        <p:txBody>
          <a:bodyPr wrap="square" rtlCol="0" anchor="t">
            <a:spAutoFit/>
          </a:bodyPr>
          <a:p>
            <a:r>
              <a:rPr lang="en-US" sz="1400"/>
              <a:t>Bashu Branch</a:t>
            </a:r>
            <a:endParaRPr lang="en-US" sz="1400"/>
          </a:p>
        </p:txBody>
      </p:sp>
      <p:sp>
        <p:nvSpPr>
          <p:cNvPr id="15" name="Text Box 14"/>
          <p:cNvSpPr txBox="1"/>
          <p:nvPr/>
        </p:nvSpPr>
        <p:spPr>
          <a:xfrm>
            <a:off x="3284220" y="4725670"/>
            <a:ext cx="6096000" cy="306705"/>
          </a:xfrm>
          <a:prstGeom prst="rect">
            <a:avLst/>
          </a:prstGeom>
          <a:noFill/>
        </p:spPr>
        <p:txBody>
          <a:bodyPr wrap="square" rtlCol="0" anchor="t">
            <a:spAutoFit/>
          </a:bodyPr>
          <a:p>
            <a:r>
              <a:rPr lang="en-US" sz="1400"/>
              <a:t>Lingnan Branch</a:t>
            </a:r>
            <a:endParaRPr lang="en-US" sz="1400"/>
          </a:p>
        </p:txBody>
      </p:sp>
      <p:sp>
        <p:nvSpPr>
          <p:cNvPr id="16" name="Text Box 15"/>
          <p:cNvSpPr txBox="1"/>
          <p:nvPr/>
        </p:nvSpPr>
        <p:spPr>
          <a:xfrm>
            <a:off x="3410585" y="4991735"/>
            <a:ext cx="6096000" cy="306705"/>
          </a:xfrm>
          <a:prstGeom prst="rect">
            <a:avLst/>
          </a:prstGeom>
          <a:noFill/>
        </p:spPr>
        <p:txBody>
          <a:bodyPr wrap="square" rtlCol="0" anchor="t">
            <a:spAutoFit/>
          </a:bodyPr>
          <a:p>
            <a:r>
              <a:rPr lang="en-US" sz="1400"/>
              <a:t>Hakka Branch</a:t>
            </a:r>
            <a:endParaRPr lang="en-US" sz="1400"/>
          </a:p>
        </p:txBody>
      </p:sp>
      <p:sp>
        <p:nvSpPr>
          <p:cNvPr id="17" name="Text Box 16"/>
          <p:cNvSpPr txBox="1"/>
          <p:nvPr/>
        </p:nvSpPr>
        <p:spPr>
          <a:xfrm>
            <a:off x="3407410" y="5257800"/>
            <a:ext cx="6096000" cy="306705"/>
          </a:xfrm>
          <a:prstGeom prst="rect">
            <a:avLst/>
          </a:prstGeom>
          <a:noFill/>
        </p:spPr>
        <p:txBody>
          <a:bodyPr wrap="square" rtlCol="0" anchor="t">
            <a:spAutoFit/>
          </a:bodyPr>
          <a:p>
            <a:r>
              <a:rPr lang="en-US" sz="1400"/>
              <a:t>Tarim Branch</a:t>
            </a:r>
            <a:endParaRPr lang="en-US" sz="1400"/>
          </a:p>
        </p:txBody>
      </p:sp>
      <p:sp>
        <p:nvSpPr>
          <p:cNvPr id="18" name="Text Box 17"/>
          <p:cNvSpPr txBox="1"/>
          <p:nvPr/>
        </p:nvSpPr>
        <p:spPr>
          <a:xfrm>
            <a:off x="3169920" y="5507990"/>
            <a:ext cx="6096000" cy="306705"/>
          </a:xfrm>
          <a:prstGeom prst="rect">
            <a:avLst/>
          </a:prstGeom>
          <a:noFill/>
        </p:spPr>
        <p:txBody>
          <a:bodyPr wrap="square" rtlCol="0" anchor="t">
            <a:spAutoFit/>
          </a:bodyPr>
          <a:p>
            <a:r>
              <a:rPr lang="en-US" sz="1400"/>
              <a:t>Wu-Yue Branch</a:t>
            </a:r>
            <a:endParaRPr lang="en-US" sz="1400"/>
          </a:p>
        </p:txBody>
      </p:sp>
      <p:sp>
        <p:nvSpPr>
          <p:cNvPr id="19" name="Text Box 18"/>
          <p:cNvSpPr txBox="1"/>
          <p:nvPr/>
        </p:nvSpPr>
        <p:spPr>
          <a:xfrm>
            <a:off x="2559685" y="5759450"/>
            <a:ext cx="6096000" cy="306705"/>
          </a:xfrm>
          <a:prstGeom prst="rect">
            <a:avLst/>
          </a:prstGeom>
          <a:noFill/>
        </p:spPr>
        <p:txBody>
          <a:bodyPr wrap="square" rtlCol="0" anchor="t">
            <a:spAutoFit/>
          </a:bodyPr>
          <a:p>
            <a:r>
              <a:rPr lang="en-US" sz="1400"/>
              <a:t>Taiwan Mountain Branch</a:t>
            </a:r>
            <a:endParaRPr lang="en-US" sz="1400"/>
          </a:p>
        </p:txBody>
      </p:sp>
      <p:sp>
        <p:nvSpPr>
          <p:cNvPr id="20" name="Text Box 19"/>
          <p:cNvSpPr txBox="1"/>
          <p:nvPr/>
        </p:nvSpPr>
        <p:spPr>
          <a:xfrm>
            <a:off x="2446020" y="6012815"/>
            <a:ext cx="3780155" cy="306705"/>
          </a:xfrm>
          <a:prstGeom prst="rect">
            <a:avLst/>
          </a:prstGeom>
          <a:noFill/>
        </p:spPr>
        <p:txBody>
          <a:bodyPr wrap="square" rtlCol="0" anchor="t">
            <a:spAutoFit/>
          </a:bodyPr>
          <a:p>
            <a:r>
              <a:rPr lang="en-US" sz="1400"/>
              <a:t>Northern Grassland Branch</a:t>
            </a:r>
            <a:endParaRPr lang="en-US" sz="1400"/>
          </a:p>
        </p:txBody>
      </p:sp>
      <p:sp>
        <p:nvSpPr>
          <p:cNvPr id="21" name="Text Box 20"/>
          <p:cNvSpPr txBox="1"/>
          <p:nvPr/>
        </p:nvSpPr>
        <p:spPr>
          <a:xfrm>
            <a:off x="3112770" y="6266180"/>
            <a:ext cx="6096000" cy="306705"/>
          </a:xfrm>
          <a:prstGeom prst="rect">
            <a:avLst/>
          </a:prstGeom>
          <a:noFill/>
        </p:spPr>
        <p:txBody>
          <a:bodyPr wrap="square" rtlCol="0" anchor="t">
            <a:spAutoFit/>
          </a:bodyPr>
          <a:p>
            <a:r>
              <a:rPr lang="en-US" sz="1400"/>
              <a:t>Guandong Branch</a:t>
            </a:r>
            <a:endParaRPr lang="en-US" sz="1400"/>
          </a:p>
        </p:txBody>
      </p:sp>
      <p:sp>
        <p:nvSpPr>
          <p:cNvPr id="22" name="Text Box 21"/>
          <p:cNvSpPr txBox="1"/>
          <p:nvPr/>
        </p:nvSpPr>
        <p:spPr>
          <a:xfrm>
            <a:off x="3300095" y="6526530"/>
            <a:ext cx="6096000" cy="306705"/>
          </a:xfrm>
          <a:prstGeom prst="rect">
            <a:avLst/>
          </a:prstGeom>
          <a:noFill/>
        </p:spPr>
        <p:txBody>
          <a:bodyPr wrap="square" rtlCol="0" anchor="t">
            <a:spAutoFit/>
          </a:bodyPr>
          <a:p>
            <a:r>
              <a:rPr lang="en-US" sz="1400"/>
              <a:t>Eastern Branch</a:t>
            </a:r>
            <a:endParaRPr lang="en-US" sz="1400"/>
          </a:p>
        </p:txBody>
      </p:sp>
      <p:sp>
        <p:nvSpPr>
          <p:cNvPr id="23" name="Text Box 22"/>
          <p:cNvSpPr txBox="1"/>
          <p:nvPr>
            <p:custDataLst>
              <p:tags r:id="rId6"/>
            </p:custDataLst>
          </p:nvPr>
        </p:nvSpPr>
        <p:spPr>
          <a:xfrm>
            <a:off x="3215640" y="2684780"/>
            <a:ext cx="2163445" cy="306705"/>
          </a:xfrm>
          <a:prstGeom prst="rect">
            <a:avLst/>
          </a:prstGeom>
          <a:noFill/>
        </p:spPr>
        <p:txBody>
          <a:bodyPr wrap="square" rtlCol="0" anchor="t">
            <a:spAutoFit/>
          </a:bodyPr>
          <a:p>
            <a:r>
              <a:rPr lang="en-US" sz="1400"/>
              <a:t>Western Branch</a:t>
            </a:r>
            <a:endParaRPr lang="en-US" sz="1400"/>
          </a:p>
        </p:txBody>
      </p:sp>
      <p:sp>
        <p:nvSpPr>
          <p:cNvPr id="25" name="Text Box 24"/>
          <p:cNvSpPr txBox="1"/>
          <p:nvPr/>
        </p:nvSpPr>
        <p:spPr>
          <a:xfrm>
            <a:off x="8289925" y="1898015"/>
            <a:ext cx="6096000" cy="337185"/>
          </a:xfrm>
          <a:prstGeom prst="rect">
            <a:avLst/>
          </a:prstGeom>
          <a:noFill/>
        </p:spPr>
        <p:txBody>
          <a:bodyPr wrap="square" rtlCol="0" anchor="t">
            <a:spAutoFit/>
          </a:bodyPr>
          <a:p>
            <a:r>
              <a:rPr lang="en-US" sz="1600"/>
              <a:t>Sino-TibetanLanguageFamily(HuiPeople)</a:t>
            </a:r>
            <a:endParaRPr lang="en-US" sz="1600"/>
          </a:p>
        </p:txBody>
      </p:sp>
      <p:sp>
        <p:nvSpPr>
          <p:cNvPr id="26" name="Text Box 25"/>
          <p:cNvSpPr txBox="1"/>
          <p:nvPr/>
        </p:nvSpPr>
        <p:spPr>
          <a:xfrm>
            <a:off x="8288020" y="2295525"/>
            <a:ext cx="6096000" cy="441960"/>
          </a:xfrm>
          <a:prstGeom prst="rect">
            <a:avLst/>
          </a:prstGeom>
          <a:noFill/>
        </p:spPr>
        <p:txBody>
          <a:bodyPr wrap="square" rtlCol="0" anchor="t">
            <a:noAutofit/>
          </a:bodyPr>
          <a:p>
            <a:r>
              <a:rPr lang="en-US" sz="1600"/>
              <a:t>Austroasiatic Language Family (Jing People)</a:t>
            </a:r>
            <a:endParaRPr lang="en-US" sz="1600"/>
          </a:p>
          <a:p>
            <a:endParaRPr lang="en-US" sz="1600"/>
          </a:p>
        </p:txBody>
      </p:sp>
      <p:sp>
        <p:nvSpPr>
          <p:cNvPr id="27" name="Text Box 26"/>
          <p:cNvSpPr txBox="1"/>
          <p:nvPr/>
        </p:nvSpPr>
        <p:spPr>
          <a:xfrm>
            <a:off x="8288020" y="2671445"/>
            <a:ext cx="6096000" cy="337185"/>
          </a:xfrm>
          <a:prstGeom prst="rect">
            <a:avLst/>
          </a:prstGeom>
          <a:noFill/>
        </p:spPr>
        <p:txBody>
          <a:bodyPr wrap="square" rtlCol="0" anchor="t">
            <a:spAutoFit/>
          </a:bodyPr>
          <a:p>
            <a:r>
              <a:rPr lang="en-US" sz="1600"/>
              <a:t>Mon-Khmer Branch</a:t>
            </a:r>
            <a:endParaRPr lang="en-US" sz="1600"/>
          </a:p>
        </p:txBody>
      </p:sp>
      <p:sp>
        <p:nvSpPr>
          <p:cNvPr id="28" name="Text Box 27"/>
          <p:cNvSpPr txBox="1"/>
          <p:nvPr/>
        </p:nvSpPr>
        <p:spPr>
          <a:xfrm>
            <a:off x="8293735" y="3054985"/>
            <a:ext cx="6096000" cy="337185"/>
          </a:xfrm>
          <a:prstGeom prst="rect">
            <a:avLst/>
          </a:prstGeom>
          <a:noFill/>
        </p:spPr>
        <p:txBody>
          <a:bodyPr wrap="square" rtlCol="0" anchor="t">
            <a:spAutoFit/>
          </a:bodyPr>
          <a:p>
            <a:r>
              <a:rPr lang="en-US" sz="1600"/>
              <a:t>Hmong-Mien Branch</a:t>
            </a:r>
            <a:endParaRPr lang="en-US" sz="1600"/>
          </a:p>
        </p:txBody>
      </p:sp>
      <p:sp>
        <p:nvSpPr>
          <p:cNvPr id="29" name="Text Box 28"/>
          <p:cNvSpPr txBox="1"/>
          <p:nvPr/>
        </p:nvSpPr>
        <p:spPr>
          <a:xfrm>
            <a:off x="8289925" y="3434080"/>
            <a:ext cx="6096000" cy="337185"/>
          </a:xfrm>
          <a:prstGeom prst="rect">
            <a:avLst/>
          </a:prstGeom>
          <a:noFill/>
        </p:spPr>
        <p:txBody>
          <a:bodyPr wrap="square" rtlCol="0" anchor="t">
            <a:spAutoFit/>
          </a:bodyPr>
          <a:p>
            <a:r>
              <a:rPr lang="en-US" sz="1600"/>
              <a:t>Zhuang-Dong (Tai-Kadai) Branch</a:t>
            </a:r>
            <a:endParaRPr lang="en-US" sz="1600"/>
          </a:p>
        </p:txBody>
      </p:sp>
      <p:sp>
        <p:nvSpPr>
          <p:cNvPr id="30" name="Text Box 29"/>
          <p:cNvSpPr txBox="1"/>
          <p:nvPr/>
        </p:nvSpPr>
        <p:spPr>
          <a:xfrm>
            <a:off x="8284845" y="3804920"/>
            <a:ext cx="6096000" cy="337185"/>
          </a:xfrm>
          <a:prstGeom prst="rect">
            <a:avLst/>
          </a:prstGeom>
          <a:noFill/>
        </p:spPr>
        <p:txBody>
          <a:bodyPr wrap="square" rtlCol="0" anchor="t">
            <a:spAutoFit/>
          </a:bodyPr>
          <a:p>
            <a:r>
              <a:rPr lang="en-US" sz="1600"/>
              <a:t>Indo-European Branch</a:t>
            </a:r>
            <a:endParaRPr lang="en-US" sz="1600"/>
          </a:p>
        </p:txBody>
      </p:sp>
      <p:sp>
        <p:nvSpPr>
          <p:cNvPr id="31" name="Text Box 30"/>
          <p:cNvSpPr txBox="1"/>
          <p:nvPr/>
        </p:nvSpPr>
        <p:spPr>
          <a:xfrm>
            <a:off x="8282305" y="4208145"/>
            <a:ext cx="6096000" cy="337185"/>
          </a:xfrm>
          <a:prstGeom prst="rect">
            <a:avLst/>
          </a:prstGeom>
          <a:noFill/>
        </p:spPr>
        <p:txBody>
          <a:bodyPr wrap="square" rtlCol="0" anchor="t">
            <a:spAutoFit/>
          </a:bodyPr>
          <a:p>
            <a:r>
              <a:rPr lang="en-US" sz="1600"/>
              <a:t>Sino-Tibetan Language Family (Han Chinese)</a:t>
            </a:r>
            <a:endParaRPr lang="en-US" sz="1600"/>
          </a:p>
        </p:txBody>
      </p:sp>
      <p:sp>
        <p:nvSpPr>
          <p:cNvPr id="32" name="Text Box 31"/>
          <p:cNvSpPr txBox="1"/>
          <p:nvPr/>
        </p:nvSpPr>
        <p:spPr>
          <a:xfrm>
            <a:off x="8288020" y="4611370"/>
            <a:ext cx="6096000" cy="478155"/>
          </a:xfrm>
          <a:prstGeom prst="rect">
            <a:avLst/>
          </a:prstGeom>
          <a:noFill/>
        </p:spPr>
        <p:txBody>
          <a:bodyPr wrap="square" rtlCol="0" anchor="t">
            <a:spAutoFit/>
          </a:bodyPr>
          <a:p>
            <a:pPr>
              <a:lnSpc>
                <a:spcPct val="90000"/>
              </a:lnSpc>
            </a:pPr>
            <a:r>
              <a:rPr lang="en-US" sz="1400"/>
              <a:t>AustronesianLanguageFamily</a:t>
            </a:r>
            <a:endParaRPr lang="en-US" sz="1400"/>
          </a:p>
          <a:p>
            <a:pPr>
              <a:lnSpc>
                <a:spcPct val="90000"/>
              </a:lnSpc>
            </a:pPr>
            <a:r>
              <a:rPr lang="en-US" sz="1400"/>
              <a:t>(TaiwaneseIndigenousPeoples)</a:t>
            </a:r>
            <a:endParaRPr lang="en-US" sz="1400"/>
          </a:p>
        </p:txBody>
      </p:sp>
      <p:sp>
        <p:nvSpPr>
          <p:cNvPr id="33" name="Text Box 32"/>
          <p:cNvSpPr txBox="1"/>
          <p:nvPr/>
        </p:nvSpPr>
        <p:spPr>
          <a:xfrm>
            <a:off x="8296275" y="4991100"/>
            <a:ext cx="6096000" cy="337185"/>
          </a:xfrm>
          <a:prstGeom prst="rect">
            <a:avLst/>
          </a:prstGeom>
          <a:noFill/>
        </p:spPr>
        <p:txBody>
          <a:bodyPr wrap="square" rtlCol="0" anchor="t">
            <a:spAutoFit/>
          </a:bodyPr>
          <a:p>
            <a:r>
              <a:rPr lang="en-US" sz="1600"/>
              <a:t>Tibeto-Burman Branch</a:t>
            </a:r>
            <a:endParaRPr lang="en-US" sz="1600"/>
          </a:p>
        </p:txBody>
      </p:sp>
      <p:sp>
        <p:nvSpPr>
          <p:cNvPr id="34" name="Text Box 33"/>
          <p:cNvSpPr txBox="1"/>
          <p:nvPr/>
        </p:nvSpPr>
        <p:spPr>
          <a:xfrm>
            <a:off x="8306435" y="5374005"/>
            <a:ext cx="6096000" cy="337185"/>
          </a:xfrm>
          <a:prstGeom prst="rect">
            <a:avLst/>
          </a:prstGeom>
          <a:noFill/>
        </p:spPr>
        <p:txBody>
          <a:bodyPr wrap="square" rtlCol="0" anchor="t">
            <a:spAutoFit/>
          </a:bodyPr>
          <a:p>
            <a:r>
              <a:rPr lang="en-US" sz="1600"/>
              <a:t>Mongolic Branch</a:t>
            </a:r>
            <a:endParaRPr lang="en-US" sz="1600"/>
          </a:p>
        </p:txBody>
      </p:sp>
      <p:sp>
        <p:nvSpPr>
          <p:cNvPr id="35" name="Text Box 34"/>
          <p:cNvSpPr txBox="1"/>
          <p:nvPr/>
        </p:nvSpPr>
        <p:spPr>
          <a:xfrm>
            <a:off x="8409940" y="5749925"/>
            <a:ext cx="6096000" cy="337185"/>
          </a:xfrm>
          <a:prstGeom prst="rect">
            <a:avLst/>
          </a:prstGeom>
          <a:noFill/>
        </p:spPr>
        <p:txBody>
          <a:bodyPr wrap="square" rtlCol="0" anchor="t">
            <a:spAutoFit/>
          </a:bodyPr>
          <a:p>
            <a:r>
              <a:rPr lang="en-US" sz="1600"/>
              <a:t>Manchu-Tungusic Branch</a:t>
            </a:r>
            <a:endParaRPr lang="en-US" sz="1600"/>
          </a:p>
        </p:txBody>
      </p:sp>
      <p:sp>
        <p:nvSpPr>
          <p:cNvPr id="36" name="Text Box 35"/>
          <p:cNvSpPr txBox="1"/>
          <p:nvPr/>
        </p:nvSpPr>
        <p:spPr>
          <a:xfrm>
            <a:off x="8409940" y="6134735"/>
            <a:ext cx="6096000" cy="337185"/>
          </a:xfrm>
          <a:prstGeom prst="rect">
            <a:avLst/>
          </a:prstGeom>
          <a:noFill/>
        </p:spPr>
        <p:txBody>
          <a:bodyPr wrap="square" rtlCol="0" anchor="t">
            <a:spAutoFit/>
          </a:bodyPr>
          <a:p>
            <a:r>
              <a:rPr lang="en-US" sz="1600"/>
              <a:t>Altaic Language Family (Korean People)</a:t>
            </a:r>
            <a:endParaRPr lang="en-US" sz="1600"/>
          </a:p>
        </p:txBody>
      </p:sp>
      <p:sp>
        <p:nvSpPr>
          <p:cNvPr id="37" name="Text Box 36"/>
          <p:cNvSpPr txBox="1"/>
          <p:nvPr/>
        </p:nvSpPr>
        <p:spPr>
          <a:xfrm>
            <a:off x="8408035" y="6523355"/>
            <a:ext cx="6096000" cy="337185"/>
          </a:xfrm>
          <a:prstGeom prst="rect">
            <a:avLst/>
          </a:prstGeom>
          <a:noFill/>
        </p:spPr>
        <p:txBody>
          <a:bodyPr wrap="square" rtlCol="0" anchor="t">
            <a:spAutoFit/>
          </a:bodyPr>
          <a:p>
            <a:r>
              <a:rPr lang="en-US" sz="1600"/>
              <a:t>Turkic Branch</a:t>
            </a:r>
            <a:endParaRPr lang="en-US" sz="1600"/>
          </a:p>
        </p:txBody>
      </p:sp>
      <p:sp>
        <p:nvSpPr>
          <p:cNvPr id="24" name="Slide Number Placeholder 23"/>
          <p:cNvSpPr>
            <a:spLocks noGrp="1"/>
          </p:cNvSpPr>
          <p:nvPr>
            <p:ph type="sldNum" sz="quarter" idx="12"/>
          </p:nvPr>
        </p:nvSpPr>
        <p:spPr/>
        <p:txBody>
          <a:bodyPr/>
          <a:p>
            <a:fld id="{917EFF0A-9862-4FB3-B05C-A00ABA0EDD02}" type="slidenum">
              <a:rPr lang="zh-CN" altLang="en-US" smtClean="0"/>
            </a:fld>
            <a:endParaRPr lang="zh-CN" altLang="en-US"/>
          </a:p>
        </p:txBody>
      </p:sp>
      <p:sp>
        <p:nvSpPr>
          <p:cNvPr id="38" name="Text Box 37"/>
          <p:cNvSpPr txBox="1"/>
          <p:nvPr/>
        </p:nvSpPr>
        <p:spPr>
          <a:xfrm>
            <a:off x="5671820" y="1884045"/>
            <a:ext cx="1771650" cy="368300"/>
          </a:xfrm>
          <a:prstGeom prst="rect">
            <a:avLst/>
          </a:prstGeom>
          <a:noFill/>
        </p:spPr>
        <p:txBody>
          <a:bodyPr wrap="square" rtlCol="0" anchor="t">
            <a:spAutoFit/>
          </a:bodyPr>
          <a:p>
            <a:r>
              <a:rPr lang="en-US">
                <a:solidFill>
                  <a:schemeClr val="bg1">
                    <a:lumMod val="85000"/>
                  </a:schemeClr>
                </a:solidFill>
              </a:rPr>
              <a:t>Bipartite Graph</a:t>
            </a:r>
            <a:endParaRPr lang="en-US">
              <a:solidFill>
                <a:schemeClr val="bg1">
                  <a:lumMod val="85000"/>
                </a:schemeClr>
              </a:solidFill>
            </a:endParaRPr>
          </a:p>
        </p:txBody>
      </p:sp>
      <p:sp>
        <p:nvSpPr>
          <p:cNvPr id="39" name="Text Box 38"/>
          <p:cNvSpPr txBox="1"/>
          <p:nvPr/>
        </p:nvSpPr>
        <p:spPr>
          <a:xfrm>
            <a:off x="5456555" y="1003935"/>
            <a:ext cx="4064000" cy="368300"/>
          </a:xfrm>
          <a:prstGeom prst="rect">
            <a:avLst/>
          </a:prstGeom>
          <a:noFill/>
        </p:spPr>
        <p:txBody>
          <a:bodyPr wrap="square" rtlCol="0">
            <a:spAutoFit/>
          </a:bodyPr>
          <a:p>
            <a:r>
              <a:rPr lang="en-US"/>
              <a:t>branches / language families</a:t>
            </a:r>
            <a:endParaRPr lang="en-US"/>
          </a:p>
        </p:txBody>
      </p:sp>
      <p:sp>
        <p:nvSpPr>
          <p:cNvPr id="40" name="Text Box 39"/>
          <p:cNvSpPr txBox="1"/>
          <p:nvPr/>
        </p:nvSpPr>
        <p:spPr>
          <a:xfrm>
            <a:off x="5671820" y="2147570"/>
            <a:ext cx="1585595" cy="306705"/>
          </a:xfrm>
          <a:prstGeom prst="rect">
            <a:avLst/>
          </a:prstGeom>
          <a:noFill/>
        </p:spPr>
        <p:txBody>
          <a:bodyPr wrap="square" rtlCol="0" anchor="t">
            <a:spAutoFit/>
          </a:bodyPr>
          <a:p>
            <a:r>
              <a:rPr lang="en-US" sz="1400">
                <a:solidFill>
                  <a:schemeClr val="bg1">
                    <a:lumMod val="85000"/>
                  </a:schemeClr>
                </a:solidFill>
              </a:rPr>
              <a:t>/baɪˈpɑːrtaɪt/</a:t>
            </a:r>
            <a:endParaRPr lang="en-US" sz="1400">
              <a:solidFill>
                <a:schemeClr val="bg1">
                  <a:lumMod val="8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52830"/>
          </a:xfrm>
        </p:spPr>
        <p:txBody>
          <a:bodyPr/>
          <a:p>
            <a:r>
              <a:rPr lang="en-US" sz="2800"/>
              <a:t>Digital Humanities Application</a:t>
            </a:r>
            <a:endParaRPr lang="en-US" sz="2800"/>
          </a:p>
        </p:txBody>
      </p:sp>
      <p:pic>
        <p:nvPicPr>
          <p:cNvPr id="5" name="Picture 4"/>
          <p:cNvPicPr>
            <a:picLocks noChangeAspect="1"/>
          </p:cNvPicPr>
          <p:nvPr>
            <p:custDataLst>
              <p:tags r:id="rId1"/>
            </p:custDataLst>
          </p:nvPr>
        </p:nvPicPr>
        <p:blipFill>
          <a:blip r:embed="rId2"/>
          <a:stretch>
            <a:fillRect/>
          </a:stretch>
        </p:blipFill>
        <p:spPr>
          <a:xfrm>
            <a:off x="958850" y="2762250"/>
            <a:ext cx="5122545" cy="3552190"/>
          </a:xfrm>
          <a:prstGeom prst="rect">
            <a:avLst/>
          </a:prstGeom>
        </p:spPr>
      </p:pic>
      <p:sp>
        <p:nvSpPr>
          <p:cNvPr id="7" name="Content Placeholder 1"/>
          <p:cNvSpPr/>
          <p:nvPr>
            <p:custDataLst>
              <p:tags r:id="rId3"/>
            </p:custDataLst>
          </p:nvPr>
        </p:nvSpPr>
        <p:spPr>
          <a:xfrm>
            <a:off x="838200" y="1774190"/>
            <a:ext cx="10515600" cy="4105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sz="2200"/>
              <a:t>Chinese music map based on</a:t>
            </a:r>
            <a:endParaRPr lang="en-US" sz="2200"/>
          </a:p>
          <a:p>
            <a:pPr marL="0" indent="0">
              <a:buNone/>
            </a:pPr>
            <a:r>
              <a:rPr lang="en-US" sz="2200"/>
              <a:t>Traditional music branches </a:t>
            </a:r>
            <a:endParaRPr lang="en-US" sz="2200"/>
          </a:p>
        </p:txBody>
      </p:sp>
      <p:pic>
        <p:nvPicPr>
          <p:cNvPr id="40" name="图片 1"/>
          <p:cNvPicPr>
            <a:picLocks noChangeAspect="1"/>
          </p:cNvPicPr>
          <p:nvPr>
            <p:custDataLst>
              <p:tags r:id="rId4"/>
            </p:custDataLst>
          </p:nvPr>
        </p:nvPicPr>
        <p:blipFill>
          <a:blip r:embed="rId5"/>
          <a:stretch>
            <a:fillRect/>
          </a:stretch>
        </p:blipFill>
        <p:spPr>
          <a:xfrm>
            <a:off x="6205855" y="1034415"/>
            <a:ext cx="5986145" cy="5823585"/>
          </a:xfrm>
          <a:prstGeom prst="rect">
            <a:avLst/>
          </a:prstGeom>
          <a:noFill/>
          <a:ln>
            <a:noFill/>
          </a:ln>
        </p:spPr>
      </p:pic>
      <p:sp>
        <p:nvSpPr>
          <p:cNvPr id="3" name="Slide Number Placeholder 2"/>
          <p:cNvSpPr>
            <a:spLocks noGrp="1"/>
          </p:cNvSpPr>
          <p:nvPr>
            <p:ph type="sldNum" sz="quarter" idx="12"/>
          </p:nvPr>
        </p:nvSpPr>
        <p:spPr/>
        <p:txBody>
          <a:bodyPr/>
          <a:p>
            <a:fld id="{917EFF0A-9862-4FB3-B05C-A00ABA0EDD02}" type="slidenum">
              <a:rPr lang="zh-CN" altLang="en-US" smtClean="0"/>
            </a:fld>
            <a:endParaRPr lang="zh-CN" altLang="en-US"/>
          </a:p>
        </p:txBody>
      </p:sp>
      <p:sp>
        <p:nvSpPr>
          <p:cNvPr id="4" name="Text Box 3"/>
          <p:cNvSpPr txBox="1"/>
          <p:nvPr>
            <p:custDataLst>
              <p:tags r:id="rId6"/>
            </p:custDataLst>
          </p:nvPr>
        </p:nvSpPr>
        <p:spPr>
          <a:xfrm>
            <a:off x="9398635" y="859155"/>
            <a:ext cx="2099945" cy="275590"/>
          </a:xfrm>
          <a:prstGeom prst="rect">
            <a:avLst/>
          </a:prstGeom>
          <a:noFill/>
        </p:spPr>
        <p:txBody>
          <a:bodyPr wrap="square" rtlCol="0" anchor="t">
            <a:spAutoFit/>
          </a:bodyPr>
          <a:p>
            <a:r>
              <a:rPr lang="en-US" sz="1200"/>
              <a:t>Qilu-Yanzhao Branch</a:t>
            </a:r>
            <a:endParaRPr lang="en-US" sz="1200"/>
          </a:p>
        </p:txBody>
      </p:sp>
      <p:sp>
        <p:nvSpPr>
          <p:cNvPr id="6" name="Text Box 5"/>
          <p:cNvSpPr txBox="1"/>
          <p:nvPr>
            <p:custDataLst>
              <p:tags r:id="rId7"/>
            </p:custDataLst>
          </p:nvPr>
        </p:nvSpPr>
        <p:spPr>
          <a:xfrm>
            <a:off x="5291455" y="4133215"/>
            <a:ext cx="2369185" cy="275590"/>
          </a:xfrm>
          <a:prstGeom prst="rect">
            <a:avLst/>
          </a:prstGeom>
          <a:noFill/>
        </p:spPr>
        <p:txBody>
          <a:bodyPr wrap="square" rtlCol="0" anchor="t">
            <a:spAutoFit/>
          </a:bodyPr>
          <a:p>
            <a:r>
              <a:rPr lang="en-US" sz="1200"/>
              <a:t>Qinghai-Tibet Plateau Branch</a:t>
            </a:r>
            <a:endParaRPr lang="en-US" sz="1200"/>
          </a:p>
        </p:txBody>
      </p:sp>
      <p:sp>
        <p:nvSpPr>
          <p:cNvPr id="25" name="Text Box 24"/>
          <p:cNvSpPr txBox="1"/>
          <p:nvPr>
            <p:custDataLst>
              <p:tags r:id="rId8"/>
            </p:custDataLst>
          </p:nvPr>
        </p:nvSpPr>
        <p:spPr>
          <a:xfrm>
            <a:off x="7913370" y="6407785"/>
            <a:ext cx="6096000" cy="275590"/>
          </a:xfrm>
          <a:prstGeom prst="rect">
            <a:avLst/>
          </a:prstGeom>
          <a:noFill/>
        </p:spPr>
        <p:txBody>
          <a:bodyPr wrap="square" rtlCol="0" anchor="t">
            <a:spAutoFit/>
          </a:bodyPr>
          <a:p>
            <a:r>
              <a:rPr lang="en-US" sz="1200"/>
              <a:t>Sino-TibetanLanguageFamily(HuiPeople)</a:t>
            </a:r>
            <a:endParaRPr lang="en-US" sz="1200"/>
          </a:p>
        </p:txBody>
      </p:sp>
      <p:sp>
        <p:nvSpPr>
          <p:cNvPr id="26" name="Text Box 25"/>
          <p:cNvSpPr txBox="1"/>
          <p:nvPr>
            <p:custDataLst>
              <p:tags r:id="rId9"/>
            </p:custDataLst>
          </p:nvPr>
        </p:nvSpPr>
        <p:spPr>
          <a:xfrm>
            <a:off x="10361295" y="4317365"/>
            <a:ext cx="2100580" cy="441960"/>
          </a:xfrm>
          <a:prstGeom prst="rect">
            <a:avLst/>
          </a:prstGeom>
          <a:noFill/>
        </p:spPr>
        <p:txBody>
          <a:bodyPr wrap="square" rtlCol="0" anchor="t">
            <a:noAutofit/>
          </a:bodyPr>
          <a:p>
            <a:r>
              <a:rPr lang="en-US" sz="1200"/>
              <a:t>Austroasiatic Language </a:t>
            </a:r>
            <a:endParaRPr lang="en-US" sz="1200"/>
          </a:p>
          <a:p>
            <a:r>
              <a:rPr lang="en-US" sz="1200"/>
              <a:t>Family (Jing People)</a:t>
            </a:r>
            <a:endParaRPr lang="en-US" sz="1200"/>
          </a:p>
          <a:p>
            <a:endParaRPr lang="en-US" sz="1200"/>
          </a:p>
        </p:txBody>
      </p:sp>
      <p:sp>
        <p:nvSpPr>
          <p:cNvPr id="27" name="Text Box 26"/>
          <p:cNvSpPr txBox="1"/>
          <p:nvPr>
            <p:custDataLst>
              <p:tags r:id="rId10"/>
            </p:custDataLst>
          </p:nvPr>
        </p:nvSpPr>
        <p:spPr>
          <a:xfrm>
            <a:off x="5605780" y="5190490"/>
            <a:ext cx="6096000" cy="275590"/>
          </a:xfrm>
          <a:prstGeom prst="rect">
            <a:avLst/>
          </a:prstGeom>
          <a:noFill/>
        </p:spPr>
        <p:txBody>
          <a:bodyPr wrap="square" rtlCol="0" anchor="t">
            <a:spAutoFit/>
          </a:bodyPr>
          <a:p>
            <a:r>
              <a:rPr lang="en-US" sz="1200"/>
              <a:t>Mon-Khmer Branch</a:t>
            </a:r>
            <a:endParaRPr lang="en-US" sz="1200"/>
          </a:p>
        </p:txBody>
      </p:sp>
      <p:sp>
        <p:nvSpPr>
          <p:cNvPr id="28" name="Text Box 27"/>
          <p:cNvSpPr txBox="1"/>
          <p:nvPr>
            <p:custDataLst>
              <p:tags r:id="rId11"/>
            </p:custDataLst>
          </p:nvPr>
        </p:nvSpPr>
        <p:spPr>
          <a:xfrm>
            <a:off x="6228715" y="3642360"/>
            <a:ext cx="1569720" cy="275590"/>
          </a:xfrm>
          <a:prstGeom prst="rect">
            <a:avLst/>
          </a:prstGeom>
          <a:noFill/>
        </p:spPr>
        <p:txBody>
          <a:bodyPr wrap="square" rtlCol="0" anchor="t">
            <a:spAutoFit/>
          </a:bodyPr>
          <a:p>
            <a:r>
              <a:rPr lang="en-US" sz="1200"/>
              <a:t>Hmong-Mien Branch</a:t>
            </a:r>
            <a:endParaRPr lang="en-US" sz="1200"/>
          </a:p>
        </p:txBody>
      </p:sp>
      <p:cxnSp>
        <p:nvCxnSpPr>
          <p:cNvPr id="10" name="Straight Arrow Connector 9"/>
          <p:cNvCxnSpPr/>
          <p:nvPr>
            <p:custDataLst>
              <p:tags r:id="rId12"/>
            </p:custDataLst>
          </p:nvPr>
        </p:nvCxnSpPr>
        <p:spPr>
          <a:xfrm>
            <a:off x="7618095" y="3810635"/>
            <a:ext cx="992505" cy="102235"/>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sp>
        <p:nvSpPr>
          <p:cNvPr id="29" name="Text Box 28"/>
          <p:cNvSpPr txBox="1"/>
          <p:nvPr>
            <p:custDataLst>
              <p:tags r:id="rId13"/>
            </p:custDataLst>
          </p:nvPr>
        </p:nvSpPr>
        <p:spPr>
          <a:xfrm>
            <a:off x="9455785" y="3977005"/>
            <a:ext cx="1407160" cy="278130"/>
          </a:xfrm>
          <a:prstGeom prst="rect">
            <a:avLst/>
          </a:prstGeom>
          <a:noFill/>
        </p:spPr>
        <p:txBody>
          <a:bodyPr wrap="square" rtlCol="0" anchor="t">
            <a:noAutofit/>
          </a:bodyPr>
          <a:p>
            <a:r>
              <a:rPr lang="en-US" sz="1200"/>
              <a:t>Zhuang-Dong (Tai-Kadai) Branch</a:t>
            </a:r>
            <a:endParaRPr lang="en-US" sz="1200"/>
          </a:p>
        </p:txBody>
      </p:sp>
      <p:cxnSp>
        <p:nvCxnSpPr>
          <p:cNvPr id="12" name="Straight Arrow Connector 11"/>
          <p:cNvCxnSpPr/>
          <p:nvPr>
            <p:custDataLst>
              <p:tags r:id="rId14"/>
            </p:custDataLst>
          </p:nvPr>
        </p:nvCxnSpPr>
        <p:spPr>
          <a:xfrm>
            <a:off x="10915650" y="4219575"/>
            <a:ext cx="335280" cy="167005"/>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sp>
        <p:nvSpPr>
          <p:cNvPr id="30" name="Text Box 29"/>
          <p:cNvSpPr txBox="1"/>
          <p:nvPr>
            <p:custDataLst>
              <p:tags r:id="rId15"/>
            </p:custDataLst>
          </p:nvPr>
        </p:nvSpPr>
        <p:spPr>
          <a:xfrm>
            <a:off x="6765290" y="1600200"/>
            <a:ext cx="6096000" cy="275590"/>
          </a:xfrm>
          <a:prstGeom prst="rect">
            <a:avLst/>
          </a:prstGeom>
          <a:noFill/>
        </p:spPr>
        <p:txBody>
          <a:bodyPr wrap="square" rtlCol="0" anchor="t">
            <a:spAutoFit/>
          </a:bodyPr>
          <a:p>
            <a:r>
              <a:rPr lang="en-US" sz="1200"/>
              <a:t>Indo-European Branch</a:t>
            </a:r>
            <a:endParaRPr lang="en-US" sz="1200"/>
          </a:p>
        </p:txBody>
      </p:sp>
      <p:sp>
        <p:nvSpPr>
          <p:cNvPr id="32" name="Text Box 31"/>
          <p:cNvSpPr txBox="1"/>
          <p:nvPr>
            <p:custDataLst>
              <p:tags r:id="rId16"/>
            </p:custDataLst>
          </p:nvPr>
        </p:nvSpPr>
        <p:spPr>
          <a:xfrm>
            <a:off x="8985250" y="5377180"/>
            <a:ext cx="6096000" cy="423545"/>
          </a:xfrm>
          <a:prstGeom prst="rect">
            <a:avLst/>
          </a:prstGeom>
          <a:noFill/>
        </p:spPr>
        <p:txBody>
          <a:bodyPr wrap="square" rtlCol="0" anchor="t">
            <a:spAutoFit/>
          </a:bodyPr>
          <a:p>
            <a:pPr>
              <a:lnSpc>
                <a:spcPct val="90000"/>
              </a:lnSpc>
            </a:pPr>
            <a:r>
              <a:rPr lang="en-US" sz="1200"/>
              <a:t>AustronesianLanguageFamily</a:t>
            </a:r>
            <a:endParaRPr lang="en-US" sz="1200"/>
          </a:p>
          <a:p>
            <a:pPr>
              <a:lnSpc>
                <a:spcPct val="90000"/>
              </a:lnSpc>
            </a:pPr>
            <a:r>
              <a:rPr lang="en-US" sz="1200"/>
              <a:t>(TaiwaneseIndigenousPeoples)</a:t>
            </a:r>
            <a:endParaRPr lang="en-US" sz="1200"/>
          </a:p>
        </p:txBody>
      </p:sp>
      <p:sp>
        <p:nvSpPr>
          <p:cNvPr id="33" name="Text Box 32"/>
          <p:cNvSpPr txBox="1"/>
          <p:nvPr>
            <p:custDataLst>
              <p:tags r:id="rId17"/>
            </p:custDataLst>
          </p:nvPr>
        </p:nvSpPr>
        <p:spPr>
          <a:xfrm>
            <a:off x="5457190" y="4509770"/>
            <a:ext cx="1569720" cy="460375"/>
          </a:xfrm>
          <a:prstGeom prst="rect">
            <a:avLst/>
          </a:prstGeom>
          <a:noFill/>
        </p:spPr>
        <p:txBody>
          <a:bodyPr wrap="square" rtlCol="0" anchor="t">
            <a:spAutoFit/>
          </a:bodyPr>
          <a:p>
            <a:r>
              <a:rPr lang="en-US" sz="1200"/>
              <a:t>Tibeto-Burman Branch</a:t>
            </a:r>
            <a:endParaRPr lang="en-US" sz="1200"/>
          </a:p>
        </p:txBody>
      </p:sp>
      <p:cxnSp>
        <p:nvCxnSpPr>
          <p:cNvPr id="13" name="Straight Arrow Connector 12"/>
          <p:cNvCxnSpPr/>
          <p:nvPr>
            <p:custDataLst>
              <p:tags r:id="rId18"/>
            </p:custDataLst>
          </p:nvPr>
        </p:nvCxnSpPr>
        <p:spPr>
          <a:xfrm>
            <a:off x="6451600" y="4655185"/>
            <a:ext cx="695325" cy="0"/>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sp>
        <p:nvSpPr>
          <p:cNvPr id="34" name="Text Box 33"/>
          <p:cNvSpPr txBox="1"/>
          <p:nvPr>
            <p:custDataLst>
              <p:tags r:id="rId19"/>
            </p:custDataLst>
          </p:nvPr>
        </p:nvSpPr>
        <p:spPr>
          <a:xfrm>
            <a:off x="8488680" y="5658485"/>
            <a:ext cx="789940" cy="277495"/>
          </a:xfrm>
          <a:prstGeom prst="rect">
            <a:avLst/>
          </a:prstGeom>
          <a:noFill/>
        </p:spPr>
        <p:txBody>
          <a:bodyPr wrap="square" rtlCol="0" anchor="t">
            <a:noAutofit/>
          </a:bodyPr>
          <a:p>
            <a:r>
              <a:rPr lang="en-US" sz="1200"/>
              <a:t>Mongolic Branch</a:t>
            </a:r>
            <a:endParaRPr lang="en-US" sz="1200"/>
          </a:p>
        </p:txBody>
      </p:sp>
      <p:cxnSp>
        <p:nvCxnSpPr>
          <p:cNvPr id="14" name="Straight Arrow Connector 13"/>
          <p:cNvCxnSpPr>
            <a:stCxn id="27" idx="0"/>
            <a:endCxn id="34" idx="0"/>
          </p:cNvCxnSpPr>
          <p:nvPr>
            <p:custDataLst>
              <p:tags r:id="rId20"/>
            </p:custDataLst>
          </p:nvPr>
        </p:nvCxnSpPr>
        <p:spPr>
          <a:xfrm>
            <a:off x="8653780" y="5190490"/>
            <a:ext cx="229870" cy="467995"/>
          </a:xfrm>
          <a:prstGeom prst="straightConnector1">
            <a:avLst/>
          </a:prstGeom>
          <a:ln w="9525" cap="flat" cmpd="sng">
            <a:solidFill>
              <a:schemeClr val="accent6"/>
            </a:solidFill>
            <a:prstDash val="sysDot"/>
            <a:miter lim="800000"/>
            <a:headEnd type="none"/>
            <a:tailEnd type="none" w="med" len="med"/>
          </a:ln>
        </p:spPr>
        <p:style>
          <a:lnRef idx="2">
            <a:schemeClr val="accent1"/>
          </a:lnRef>
          <a:fillRef idx="0">
            <a:srgbClr val="FFFFFF"/>
          </a:fillRef>
          <a:effectRef idx="0">
            <a:srgbClr val="FFFFFF"/>
          </a:effectRef>
          <a:fontRef idx="minor">
            <a:schemeClr val="tx1"/>
          </a:fontRef>
        </p:style>
      </p:cxnSp>
      <p:sp>
        <p:nvSpPr>
          <p:cNvPr id="35" name="Text Box 34"/>
          <p:cNvSpPr txBox="1"/>
          <p:nvPr>
            <p:custDataLst>
              <p:tags r:id="rId21"/>
            </p:custDataLst>
          </p:nvPr>
        </p:nvSpPr>
        <p:spPr>
          <a:xfrm>
            <a:off x="7175500" y="5372735"/>
            <a:ext cx="6096000" cy="275590"/>
          </a:xfrm>
          <a:prstGeom prst="rect">
            <a:avLst/>
          </a:prstGeom>
          <a:noFill/>
        </p:spPr>
        <p:txBody>
          <a:bodyPr wrap="square" rtlCol="0" anchor="t">
            <a:spAutoFit/>
          </a:bodyPr>
          <a:p>
            <a:r>
              <a:rPr lang="en-US" sz="1200"/>
              <a:t>Manchu-Tungusic Branch</a:t>
            </a:r>
            <a:endParaRPr lang="en-US" sz="1200"/>
          </a:p>
        </p:txBody>
      </p:sp>
      <p:sp>
        <p:nvSpPr>
          <p:cNvPr id="36" name="Text Box 35"/>
          <p:cNvSpPr txBox="1"/>
          <p:nvPr>
            <p:custDataLst>
              <p:tags r:id="rId22"/>
            </p:custDataLst>
          </p:nvPr>
        </p:nvSpPr>
        <p:spPr>
          <a:xfrm>
            <a:off x="10302875" y="2230120"/>
            <a:ext cx="1998345" cy="587375"/>
          </a:xfrm>
          <a:prstGeom prst="rect">
            <a:avLst/>
          </a:prstGeom>
          <a:noFill/>
        </p:spPr>
        <p:txBody>
          <a:bodyPr wrap="square" rtlCol="0" anchor="t">
            <a:noAutofit/>
          </a:bodyPr>
          <a:p>
            <a:r>
              <a:rPr lang="en-US" sz="1200"/>
              <a:t>Altaic Language Family (Korean People)</a:t>
            </a:r>
            <a:endParaRPr lang="en-US" sz="1200"/>
          </a:p>
        </p:txBody>
      </p:sp>
      <p:sp>
        <p:nvSpPr>
          <p:cNvPr id="15" name="Text Box 14"/>
          <p:cNvSpPr txBox="1"/>
          <p:nvPr>
            <p:custDataLst>
              <p:tags r:id="rId23"/>
            </p:custDataLst>
          </p:nvPr>
        </p:nvSpPr>
        <p:spPr>
          <a:xfrm>
            <a:off x="7597775" y="3406140"/>
            <a:ext cx="2216150" cy="275590"/>
          </a:xfrm>
          <a:prstGeom prst="rect">
            <a:avLst/>
          </a:prstGeom>
          <a:noFill/>
        </p:spPr>
        <p:txBody>
          <a:bodyPr wrap="square" rtlCol="0" anchor="t">
            <a:spAutoFit/>
          </a:bodyPr>
          <a:p>
            <a:r>
              <a:rPr lang="en-US" sz="1200"/>
              <a:t>Turkic Branch</a:t>
            </a:r>
            <a:endParaRPr lang="en-US" sz="1200"/>
          </a:p>
        </p:txBody>
      </p:sp>
      <p:sp>
        <p:nvSpPr>
          <p:cNvPr id="16" name="Text Box 15"/>
          <p:cNvSpPr txBox="1"/>
          <p:nvPr>
            <p:custDataLst>
              <p:tags r:id="rId24"/>
            </p:custDataLst>
          </p:nvPr>
        </p:nvSpPr>
        <p:spPr>
          <a:xfrm>
            <a:off x="9115425" y="2961640"/>
            <a:ext cx="6096000" cy="275590"/>
          </a:xfrm>
          <a:prstGeom prst="rect">
            <a:avLst/>
          </a:prstGeom>
          <a:noFill/>
        </p:spPr>
        <p:txBody>
          <a:bodyPr wrap="square" rtlCol="0" anchor="t">
            <a:spAutoFit/>
          </a:bodyPr>
          <a:p>
            <a:r>
              <a:rPr lang="en-US" sz="1200"/>
              <a:t>Sino-Tibetan Language Family (Han Chinese)</a:t>
            </a:r>
            <a:endParaRPr lang="en-US" sz="1200"/>
          </a:p>
        </p:txBody>
      </p:sp>
      <p:sp>
        <p:nvSpPr>
          <p:cNvPr id="17" name="Text Box 16"/>
          <p:cNvSpPr txBox="1"/>
          <p:nvPr>
            <p:custDataLst>
              <p:tags r:id="rId25"/>
            </p:custDataLst>
          </p:nvPr>
        </p:nvSpPr>
        <p:spPr>
          <a:xfrm>
            <a:off x="10720705" y="5152390"/>
            <a:ext cx="1997710" cy="275590"/>
          </a:xfrm>
          <a:prstGeom prst="rect">
            <a:avLst/>
          </a:prstGeom>
          <a:noFill/>
        </p:spPr>
        <p:txBody>
          <a:bodyPr wrap="square" rtlCol="0" anchor="t">
            <a:spAutoFit/>
          </a:bodyPr>
          <a:p>
            <a:r>
              <a:rPr lang="en-US" sz="1200"/>
              <a:t>Min-Taiwan Branch</a:t>
            </a:r>
            <a:endParaRPr lang="en-US" sz="1200"/>
          </a:p>
        </p:txBody>
      </p:sp>
      <p:sp>
        <p:nvSpPr>
          <p:cNvPr id="23" name="Text Box 22"/>
          <p:cNvSpPr txBox="1"/>
          <p:nvPr>
            <p:custDataLst>
              <p:tags r:id="rId26"/>
            </p:custDataLst>
          </p:nvPr>
        </p:nvSpPr>
        <p:spPr>
          <a:xfrm>
            <a:off x="7913370" y="1043940"/>
            <a:ext cx="1407160" cy="277495"/>
          </a:xfrm>
          <a:prstGeom prst="rect">
            <a:avLst/>
          </a:prstGeom>
          <a:noFill/>
        </p:spPr>
        <p:txBody>
          <a:bodyPr wrap="square" rtlCol="0" anchor="t">
            <a:noAutofit/>
          </a:bodyPr>
          <a:p>
            <a:r>
              <a:rPr lang="en-US" sz="1200"/>
              <a:t>Western Branch</a:t>
            </a:r>
            <a:endParaRPr lang="en-US" sz="1200"/>
          </a:p>
        </p:txBody>
      </p:sp>
      <p:sp>
        <p:nvSpPr>
          <p:cNvPr id="18" name="Text Box 17"/>
          <p:cNvSpPr txBox="1"/>
          <p:nvPr>
            <p:custDataLst>
              <p:tags r:id="rId27"/>
            </p:custDataLst>
          </p:nvPr>
        </p:nvSpPr>
        <p:spPr>
          <a:xfrm>
            <a:off x="8815070" y="4961255"/>
            <a:ext cx="1322705" cy="275590"/>
          </a:xfrm>
          <a:prstGeom prst="rect">
            <a:avLst/>
          </a:prstGeom>
          <a:noFill/>
        </p:spPr>
        <p:txBody>
          <a:bodyPr wrap="square" rtlCol="0" anchor="t">
            <a:spAutoFit/>
          </a:bodyPr>
          <a:p>
            <a:r>
              <a:rPr lang="en-US" sz="1200"/>
              <a:t>Qin-Jin Branch</a:t>
            </a:r>
            <a:endParaRPr lang="en-US" sz="1200"/>
          </a:p>
        </p:txBody>
      </p:sp>
      <p:sp>
        <p:nvSpPr>
          <p:cNvPr id="19" name="Text Box 18"/>
          <p:cNvSpPr txBox="1"/>
          <p:nvPr>
            <p:custDataLst>
              <p:tags r:id="rId28"/>
            </p:custDataLst>
          </p:nvPr>
        </p:nvSpPr>
        <p:spPr>
          <a:xfrm>
            <a:off x="5158740" y="2095500"/>
            <a:ext cx="2459355" cy="460375"/>
          </a:xfrm>
          <a:prstGeom prst="rect">
            <a:avLst/>
          </a:prstGeom>
          <a:noFill/>
        </p:spPr>
        <p:txBody>
          <a:bodyPr wrap="square" rtlCol="0" anchor="t">
            <a:spAutoFit/>
          </a:bodyPr>
          <a:p>
            <a:r>
              <a:rPr lang="en-US" sz="1200"/>
              <a:t>Yunnan-Guangxi-Guizhou Branch (Baiyue Sub-branch)</a:t>
            </a:r>
            <a:endParaRPr lang="en-US" sz="1200"/>
          </a:p>
        </p:txBody>
      </p:sp>
      <p:sp>
        <p:nvSpPr>
          <p:cNvPr id="20" name="Freeform 19"/>
          <p:cNvSpPr/>
          <p:nvPr/>
        </p:nvSpPr>
        <p:spPr>
          <a:xfrm>
            <a:off x="6207125" y="2552065"/>
            <a:ext cx="2171065" cy="1187450"/>
          </a:xfrm>
          <a:custGeom>
            <a:avLst/>
            <a:gdLst>
              <a:gd name="connisteX0" fmla="*/ 0 w 2170774"/>
              <a:gd name="connsiteY0" fmla="*/ 0 h 1187450"/>
              <a:gd name="connisteX1" fmla="*/ 258445 w 2170774"/>
              <a:gd name="connsiteY1" fmla="*/ 447040 h 1187450"/>
              <a:gd name="connisteX2" fmla="*/ 728980 w 2170774"/>
              <a:gd name="connsiteY2" fmla="*/ 799465 h 1187450"/>
              <a:gd name="connisteX3" fmla="*/ 1492885 w 2170774"/>
              <a:gd name="connsiteY3" fmla="*/ 1152525 h 1187450"/>
              <a:gd name="connisteX4" fmla="*/ 2163445 w 2170774"/>
              <a:gd name="connsiteY4" fmla="*/ 1187450 h 1187450"/>
              <a:gd name="connisteX5" fmla="*/ 1140460 w 2170774"/>
              <a:gd name="connsiteY5" fmla="*/ 1693545 h 11874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2170774" h="1187450">
                <a:moveTo>
                  <a:pt x="0" y="0"/>
                </a:moveTo>
                <a:cubicBezTo>
                  <a:pt x="42545" y="82550"/>
                  <a:pt x="112395" y="287020"/>
                  <a:pt x="258445" y="447040"/>
                </a:cubicBezTo>
                <a:cubicBezTo>
                  <a:pt x="404495" y="607060"/>
                  <a:pt x="481965" y="658495"/>
                  <a:pt x="728980" y="799465"/>
                </a:cubicBezTo>
                <a:cubicBezTo>
                  <a:pt x="975995" y="940435"/>
                  <a:pt x="1205865" y="1075055"/>
                  <a:pt x="1492885" y="1152525"/>
                </a:cubicBezTo>
                <a:cubicBezTo>
                  <a:pt x="1779905" y="1229995"/>
                  <a:pt x="2233930" y="1079500"/>
                  <a:pt x="2163445" y="1187450"/>
                </a:cubicBezTo>
              </a:path>
            </a:pathLst>
          </a:custGeom>
          <a:noFill/>
          <a:ln w="12700" cap="flat" cmpd="sng">
            <a:solidFill>
              <a:schemeClr val="accent6"/>
            </a:solidFill>
            <a:prstDash val="sysDot"/>
            <a:miter lim="800000"/>
            <a:headEnd type="none"/>
            <a:tailEnd type="none"/>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Text Box 20"/>
          <p:cNvSpPr txBox="1"/>
          <p:nvPr>
            <p:custDataLst>
              <p:tags r:id="rId29"/>
            </p:custDataLst>
          </p:nvPr>
        </p:nvSpPr>
        <p:spPr>
          <a:xfrm>
            <a:off x="5457190" y="5807075"/>
            <a:ext cx="2215515" cy="423545"/>
          </a:xfrm>
          <a:prstGeom prst="rect">
            <a:avLst/>
          </a:prstGeom>
          <a:noFill/>
        </p:spPr>
        <p:txBody>
          <a:bodyPr wrap="square" rtlCol="0" anchor="t">
            <a:noAutofit/>
          </a:bodyPr>
          <a:p>
            <a:r>
              <a:rPr lang="en-US" sz="1200"/>
              <a:t>Yunnan-Guangxi-Guizhou Branch (Di-Qiang Sub-branch)</a:t>
            </a:r>
            <a:endParaRPr lang="en-US" sz="1200"/>
          </a:p>
        </p:txBody>
      </p:sp>
      <p:sp>
        <p:nvSpPr>
          <p:cNvPr id="24" name="Freeform 23"/>
          <p:cNvSpPr/>
          <p:nvPr/>
        </p:nvSpPr>
        <p:spPr>
          <a:xfrm>
            <a:off x="6900545" y="4951095"/>
            <a:ext cx="340995" cy="862965"/>
          </a:xfrm>
          <a:custGeom>
            <a:avLst/>
            <a:gdLst>
              <a:gd name="connisteX0" fmla="*/ 340995 w 340995"/>
              <a:gd name="connsiteY0" fmla="*/ 0 h 863108"/>
              <a:gd name="connisteX1" fmla="*/ 247015 w 340995"/>
              <a:gd name="connsiteY1" fmla="*/ 528955 h 863108"/>
              <a:gd name="connisteX2" fmla="*/ 0 w 340995"/>
              <a:gd name="connsiteY2" fmla="*/ 857885 h 863108"/>
              <a:gd name="connisteX3" fmla="*/ 153035 w 340995"/>
              <a:gd name="connsiteY3" fmla="*/ 328930 h 863108"/>
            </a:gdLst>
            <a:ahLst/>
            <a:cxnLst>
              <a:cxn ang="0">
                <a:pos x="connisteX0" y="connsiteY0"/>
              </a:cxn>
              <a:cxn ang="0">
                <a:pos x="connisteX1" y="connsiteY1"/>
              </a:cxn>
              <a:cxn ang="0">
                <a:pos x="connisteX2" y="connsiteY2"/>
              </a:cxn>
              <a:cxn ang="0">
                <a:pos x="connisteX3" y="connsiteY3"/>
              </a:cxn>
            </a:cxnLst>
            <a:rect l="l" t="t" r="r" b="b"/>
            <a:pathLst>
              <a:path w="340995" h="863109">
                <a:moveTo>
                  <a:pt x="340995" y="0"/>
                </a:moveTo>
                <a:cubicBezTo>
                  <a:pt x="327025" y="99060"/>
                  <a:pt x="314960" y="357505"/>
                  <a:pt x="247015" y="528955"/>
                </a:cubicBezTo>
                <a:cubicBezTo>
                  <a:pt x="179070" y="700405"/>
                  <a:pt x="19050" y="897890"/>
                  <a:pt x="0" y="857885"/>
                </a:cubicBezTo>
              </a:path>
            </a:pathLst>
          </a:custGeom>
          <a:no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 name="Text Box 38"/>
          <p:cNvSpPr txBox="1"/>
          <p:nvPr>
            <p:custDataLst>
              <p:tags r:id="rId30"/>
            </p:custDataLst>
          </p:nvPr>
        </p:nvSpPr>
        <p:spPr>
          <a:xfrm>
            <a:off x="8985250" y="2097405"/>
            <a:ext cx="1158240" cy="275590"/>
          </a:xfrm>
          <a:prstGeom prst="rect">
            <a:avLst/>
          </a:prstGeom>
          <a:noFill/>
        </p:spPr>
        <p:txBody>
          <a:bodyPr wrap="square" rtlCol="0" anchor="t">
            <a:spAutoFit/>
          </a:bodyPr>
          <a:p>
            <a:r>
              <a:rPr lang="en-US" sz="1200"/>
              <a:t>Hakka Branch</a:t>
            </a:r>
            <a:endParaRPr lang="en-US" sz="1200"/>
          </a:p>
        </p:txBody>
      </p:sp>
      <p:sp>
        <p:nvSpPr>
          <p:cNvPr id="41" name="Text Box 40"/>
          <p:cNvSpPr txBox="1"/>
          <p:nvPr>
            <p:custDataLst>
              <p:tags r:id="rId31"/>
            </p:custDataLst>
          </p:nvPr>
        </p:nvSpPr>
        <p:spPr>
          <a:xfrm>
            <a:off x="10881360" y="3415665"/>
            <a:ext cx="1406525" cy="292735"/>
          </a:xfrm>
          <a:prstGeom prst="rect">
            <a:avLst/>
          </a:prstGeom>
          <a:noFill/>
        </p:spPr>
        <p:txBody>
          <a:bodyPr wrap="square" rtlCol="0" anchor="t">
            <a:noAutofit/>
          </a:bodyPr>
          <a:p>
            <a:r>
              <a:rPr lang="en-US" sz="1200"/>
              <a:t>Wu-Yue Branch</a:t>
            </a:r>
            <a:endParaRPr lang="en-US" sz="1200"/>
          </a:p>
        </p:txBody>
      </p:sp>
      <p:sp>
        <p:nvSpPr>
          <p:cNvPr id="42" name="Text Box 41"/>
          <p:cNvSpPr txBox="1"/>
          <p:nvPr>
            <p:custDataLst>
              <p:tags r:id="rId32"/>
            </p:custDataLst>
          </p:nvPr>
        </p:nvSpPr>
        <p:spPr>
          <a:xfrm>
            <a:off x="7748270" y="2333625"/>
            <a:ext cx="1158240" cy="275590"/>
          </a:xfrm>
          <a:prstGeom prst="rect">
            <a:avLst/>
          </a:prstGeom>
          <a:noFill/>
        </p:spPr>
        <p:txBody>
          <a:bodyPr wrap="square" rtlCol="0" anchor="t">
            <a:spAutoFit/>
          </a:bodyPr>
          <a:p>
            <a:r>
              <a:rPr lang="en-US" sz="1200"/>
              <a:t>Pamir Branch</a:t>
            </a:r>
            <a:endParaRPr lang="en-US" sz="1200"/>
          </a:p>
        </p:txBody>
      </p:sp>
      <p:sp>
        <p:nvSpPr>
          <p:cNvPr id="43" name="Text Box 42"/>
          <p:cNvSpPr txBox="1"/>
          <p:nvPr>
            <p:custDataLst>
              <p:tags r:id="rId33"/>
            </p:custDataLst>
          </p:nvPr>
        </p:nvSpPr>
        <p:spPr>
          <a:xfrm>
            <a:off x="8211185" y="2691765"/>
            <a:ext cx="1322705" cy="292735"/>
          </a:xfrm>
          <a:prstGeom prst="rect">
            <a:avLst/>
          </a:prstGeom>
          <a:noFill/>
        </p:spPr>
        <p:txBody>
          <a:bodyPr wrap="square" rtlCol="0" anchor="t">
            <a:noAutofit/>
          </a:bodyPr>
          <a:p>
            <a:r>
              <a:rPr lang="en-US" sz="1200"/>
              <a:t>Hezhongdi Branch</a:t>
            </a:r>
            <a:endParaRPr lang="en-US" sz="1200"/>
          </a:p>
        </p:txBody>
      </p:sp>
      <p:sp>
        <p:nvSpPr>
          <p:cNvPr id="44" name="Text Box 43"/>
          <p:cNvSpPr txBox="1"/>
          <p:nvPr>
            <p:custDataLst>
              <p:tags r:id="rId34"/>
            </p:custDataLst>
          </p:nvPr>
        </p:nvSpPr>
        <p:spPr>
          <a:xfrm>
            <a:off x="6379845" y="2611755"/>
            <a:ext cx="1322705" cy="339725"/>
          </a:xfrm>
          <a:prstGeom prst="rect">
            <a:avLst/>
          </a:prstGeom>
          <a:noFill/>
        </p:spPr>
        <p:txBody>
          <a:bodyPr wrap="square" rtlCol="0" anchor="t">
            <a:noAutofit/>
          </a:bodyPr>
          <a:p>
            <a:r>
              <a:rPr lang="en-US" sz="1200"/>
              <a:t>Eastern Branch</a:t>
            </a:r>
            <a:endParaRPr lang="en-US" sz="1200"/>
          </a:p>
        </p:txBody>
      </p:sp>
      <p:sp>
        <p:nvSpPr>
          <p:cNvPr id="46" name="Text Box 45"/>
          <p:cNvSpPr txBox="1"/>
          <p:nvPr>
            <p:custDataLst>
              <p:tags r:id="rId35"/>
            </p:custDataLst>
          </p:nvPr>
        </p:nvSpPr>
        <p:spPr>
          <a:xfrm>
            <a:off x="6881495" y="2955925"/>
            <a:ext cx="992505" cy="292735"/>
          </a:xfrm>
          <a:prstGeom prst="rect">
            <a:avLst/>
          </a:prstGeom>
          <a:noFill/>
        </p:spPr>
        <p:txBody>
          <a:bodyPr wrap="square" rtlCol="0" anchor="t">
            <a:noAutofit/>
          </a:bodyPr>
          <a:p>
            <a:r>
              <a:rPr lang="en-US" sz="1200"/>
              <a:t>Tarim Branch</a:t>
            </a:r>
            <a:endParaRPr lang="en-US" sz="1200"/>
          </a:p>
        </p:txBody>
      </p:sp>
      <p:sp>
        <p:nvSpPr>
          <p:cNvPr id="47" name="Text Box 46"/>
          <p:cNvSpPr txBox="1"/>
          <p:nvPr>
            <p:custDataLst>
              <p:tags r:id="rId36"/>
            </p:custDataLst>
          </p:nvPr>
        </p:nvSpPr>
        <p:spPr>
          <a:xfrm>
            <a:off x="6271895" y="3989070"/>
            <a:ext cx="1792605" cy="288290"/>
          </a:xfrm>
          <a:prstGeom prst="rect">
            <a:avLst/>
          </a:prstGeom>
          <a:noFill/>
        </p:spPr>
        <p:txBody>
          <a:bodyPr wrap="square" rtlCol="0" anchor="t">
            <a:noAutofit/>
          </a:bodyPr>
          <a:p>
            <a:r>
              <a:rPr lang="en-US" sz="1200"/>
              <a:t>Jingchu-Wuling Branch</a:t>
            </a:r>
            <a:endParaRPr lang="en-US" sz="1200"/>
          </a:p>
        </p:txBody>
      </p:sp>
      <p:sp>
        <p:nvSpPr>
          <p:cNvPr id="48" name="Text Box 47"/>
          <p:cNvSpPr txBox="1"/>
          <p:nvPr>
            <p:custDataLst>
              <p:tags r:id="rId37"/>
            </p:custDataLst>
          </p:nvPr>
        </p:nvSpPr>
        <p:spPr>
          <a:xfrm>
            <a:off x="9263380" y="4389120"/>
            <a:ext cx="1157605" cy="275590"/>
          </a:xfrm>
          <a:prstGeom prst="rect">
            <a:avLst/>
          </a:prstGeom>
          <a:noFill/>
        </p:spPr>
        <p:txBody>
          <a:bodyPr wrap="square" rtlCol="0" anchor="t">
            <a:spAutoFit/>
          </a:bodyPr>
          <a:p>
            <a:r>
              <a:rPr lang="en-US" sz="1200"/>
              <a:t>Lingnan Branch</a:t>
            </a:r>
            <a:endParaRPr lang="en-US" sz="1200"/>
          </a:p>
        </p:txBody>
      </p:sp>
      <p:sp>
        <p:nvSpPr>
          <p:cNvPr id="49" name="Freeform 48"/>
          <p:cNvSpPr/>
          <p:nvPr/>
        </p:nvSpPr>
        <p:spPr>
          <a:xfrm>
            <a:off x="9181465" y="4363085"/>
            <a:ext cx="211455" cy="122555"/>
          </a:xfrm>
          <a:custGeom>
            <a:avLst/>
            <a:gdLst>
              <a:gd name="connisteX0" fmla="*/ 0 w 211455"/>
              <a:gd name="connsiteY0" fmla="*/ 0 h 122436"/>
              <a:gd name="connisteX1" fmla="*/ 211455 w 211455"/>
              <a:gd name="connsiteY1" fmla="*/ 117475 h 122436"/>
              <a:gd name="connisteX2" fmla="*/ 352425 w 211455"/>
              <a:gd name="connsiteY2" fmla="*/ -153035 h 122436"/>
            </a:gdLst>
            <a:ahLst/>
            <a:cxnLst>
              <a:cxn ang="0">
                <a:pos x="connisteX0" y="connsiteY0"/>
              </a:cxn>
              <a:cxn ang="0">
                <a:pos x="connisteX1" y="connsiteY1"/>
              </a:cxn>
              <a:cxn ang="0">
                <a:pos x="connisteX2" y="connsiteY2"/>
              </a:cxn>
            </a:cxnLst>
            <a:rect l="l" t="t" r="r" b="b"/>
            <a:pathLst>
              <a:path w="211455" h="122436">
                <a:moveTo>
                  <a:pt x="0" y="0"/>
                </a:moveTo>
                <a:cubicBezTo>
                  <a:pt x="39370" y="29210"/>
                  <a:pt x="140970" y="147955"/>
                  <a:pt x="211455" y="117475"/>
                </a:cubicBezTo>
              </a:path>
            </a:pathLst>
          </a:custGeom>
          <a:noFill/>
          <a:ln w="12700" cmpd="sng">
            <a:solidFill>
              <a:schemeClr val="accent6"/>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0" name="Text Box 49"/>
          <p:cNvSpPr txBox="1"/>
          <p:nvPr>
            <p:custDataLst>
              <p:tags r:id="rId38"/>
            </p:custDataLst>
          </p:nvPr>
        </p:nvSpPr>
        <p:spPr>
          <a:xfrm>
            <a:off x="8016240" y="4475480"/>
            <a:ext cx="1388745" cy="460375"/>
          </a:xfrm>
          <a:prstGeom prst="rect">
            <a:avLst/>
          </a:prstGeom>
          <a:noFill/>
        </p:spPr>
        <p:txBody>
          <a:bodyPr wrap="square" rtlCol="0" anchor="t">
            <a:spAutoFit/>
          </a:bodyPr>
          <a:p>
            <a:r>
              <a:rPr lang="en-US" sz="1200"/>
              <a:t>Northern Grassland Branch</a:t>
            </a:r>
            <a:endParaRPr lang="en-US" sz="1200"/>
          </a:p>
        </p:txBody>
      </p:sp>
      <p:sp>
        <p:nvSpPr>
          <p:cNvPr id="8" name="Text Box 7"/>
          <p:cNvSpPr txBox="1"/>
          <p:nvPr/>
        </p:nvSpPr>
        <p:spPr>
          <a:xfrm>
            <a:off x="0" y="6884670"/>
            <a:ext cx="12192000" cy="645160"/>
          </a:xfrm>
          <a:prstGeom prst="rect">
            <a:avLst/>
          </a:prstGeom>
          <a:noFill/>
        </p:spPr>
        <p:txBody>
          <a:bodyPr wrap="square" rtlCol="0">
            <a:spAutoFit/>
          </a:bodyPr>
          <a:p>
            <a:r>
              <a:rPr lang="en-US"/>
              <a:t>The distance between the 2 types of nodes reflect the correlation strength, and the overall layout along with relative positions </a:t>
            </a:r>
            <a:r>
              <a:rPr lang="en-US">
                <a:solidFill>
                  <a:schemeClr val="accent6"/>
                </a:solidFill>
              </a:rPr>
              <a:t>echos</a:t>
            </a:r>
            <a:r>
              <a:rPr lang="en-US"/>
              <a:t> the geographical location of the object on Chinese map. </a:t>
            </a:r>
            <a:endParaRPr lang="en-US"/>
          </a:p>
        </p:txBody>
      </p:sp>
      <p:sp>
        <p:nvSpPr>
          <p:cNvPr id="9" name="Smiley Face 8"/>
          <p:cNvSpPr/>
          <p:nvPr/>
        </p:nvSpPr>
        <p:spPr>
          <a:xfrm>
            <a:off x="11847830" y="6539865"/>
            <a:ext cx="354330" cy="344170"/>
          </a:xfrm>
          <a:prstGeom prst="smileyFac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custDataLst>
              <p:tags r:id="rId1"/>
            </p:custDataLst>
          </p:nvPr>
        </p:nvPicPr>
        <p:blipFill>
          <a:blip r:embed="rId2"/>
          <a:stretch>
            <a:fillRect/>
          </a:stretch>
        </p:blipFill>
        <p:spPr>
          <a:xfrm>
            <a:off x="6805930" y="-6985"/>
            <a:ext cx="5088890" cy="6858000"/>
          </a:xfrm>
          <a:prstGeom prst="rect">
            <a:avLst/>
          </a:prstGeom>
        </p:spPr>
      </p:pic>
      <p:pic>
        <p:nvPicPr>
          <p:cNvPr id="6" name="Picture 5"/>
          <p:cNvPicPr>
            <a:picLocks noChangeAspect="1"/>
          </p:cNvPicPr>
          <p:nvPr>
            <p:custDataLst>
              <p:tags r:id="rId3"/>
            </p:custDataLst>
          </p:nvPr>
        </p:nvPicPr>
        <p:blipFill>
          <a:blip r:embed="rId4"/>
          <a:stretch>
            <a:fillRect/>
          </a:stretch>
        </p:blipFill>
        <p:spPr>
          <a:xfrm>
            <a:off x="323215" y="297180"/>
            <a:ext cx="7564755" cy="1947545"/>
          </a:xfrm>
          <a:prstGeom prst="rect">
            <a:avLst/>
          </a:prstGeom>
        </p:spPr>
      </p:pic>
      <p:sp>
        <p:nvSpPr>
          <p:cNvPr id="8" name="Rectangles 7"/>
          <p:cNvSpPr/>
          <p:nvPr/>
        </p:nvSpPr>
        <p:spPr>
          <a:xfrm>
            <a:off x="322580" y="297180"/>
            <a:ext cx="7565390" cy="1938020"/>
          </a:xfrm>
          <a:prstGeom prst="rect">
            <a:avLst/>
          </a:prstGeom>
          <a:solidFill>
            <a:schemeClr val="accent1">
              <a:alpha val="7000"/>
            </a:schemeClr>
          </a:solidFill>
          <a:ln w="31750">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5083810" y="2756535"/>
            <a:ext cx="2668905" cy="3465195"/>
          </a:xfrm>
          <a:prstGeom prst="rect">
            <a:avLst/>
          </a:prstGeom>
          <a:noFill/>
        </p:spPr>
        <p:txBody>
          <a:bodyPr wrap="square" rtlCol="0">
            <a:noAutofit/>
          </a:bodyPr>
          <a:p>
            <a:r>
              <a:rPr lang="en-US">
                <a:solidFill>
                  <a:schemeClr val="accent1"/>
                </a:solidFill>
              </a:rPr>
              <a:t>-&gt; directed acyclic structure rather than tree hierarchical structure-&gt;</a:t>
            </a:r>
            <a:endParaRPr lang="en-US">
              <a:solidFill>
                <a:schemeClr val="accent1"/>
              </a:solidFill>
            </a:endParaRPr>
          </a:p>
          <a:p>
            <a:endParaRPr lang="en-US">
              <a:solidFill>
                <a:schemeClr val="accent1"/>
              </a:solidFill>
            </a:endParaRPr>
          </a:p>
          <a:p>
            <a:r>
              <a:rPr lang="en-US">
                <a:solidFill>
                  <a:schemeClr val="accent1"/>
                </a:solidFill>
              </a:rPr>
              <a:t>- a child-class may belong to more than</a:t>
            </a:r>
            <a:endParaRPr lang="en-US">
              <a:solidFill>
                <a:schemeClr val="accent1"/>
              </a:solidFill>
            </a:endParaRPr>
          </a:p>
          <a:p>
            <a:r>
              <a:rPr lang="en-US">
                <a:solidFill>
                  <a:schemeClr val="accent1"/>
                </a:solidFill>
              </a:rPr>
              <a:t>one parent class</a:t>
            </a:r>
            <a:endParaRPr lang="en-US">
              <a:solidFill>
                <a:schemeClr val="accent1"/>
              </a:solidFill>
            </a:endParaRPr>
          </a:p>
          <a:p>
            <a:endParaRPr lang="en-US">
              <a:solidFill>
                <a:schemeClr val="accent1"/>
              </a:solidFill>
            </a:endParaRPr>
          </a:p>
          <a:p>
            <a:r>
              <a:rPr lang="en-US">
                <a:solidFill>
                  <a:schemeClr val="accent1"/>
                </a:solidFill>
              </a:rPr>
              <a:t>- use tree structure </a:t>
            </a:r>
            <a:endParaRPr lang="en-US">
              <a:solidFill>
                <a:schemeClr val="accent1"/>
              </a:solidFill>
            </a:endParaRPr>
          </a:p>
          <a:p>
            <a:r>
              <a:rPr lang="en-US">
                <a:solidFill>
                  <a:schemeClr val="accent1"/>
                </a:solidFill>
              </a:rPr>
              <a:t>only for display which</a:t>
            </a:r>
            <a:endParaRPr lang="en-US">
              <a:solidFill>
                <a:schemeClr val="accent1"/>
              </a:solidFill>
            </a:endParaRPr>
          </a:p>
          <a:p>
            <a:r>
              <a:rPr lang="en-US">
                <a:solidFill>
                  <a:schemeClr val="accent1"/>
                </a:solidFill>
              </a:rPr>
              <a:t>will yield redundant</a:t>
            </a:r>
            <a:endParaRPr lang="en-US">
              <a:solidFill>
                <a:schemeClr val="accent1"/>
              </a:solidFill>
            </a:endParaRPr>
          </a:p>
          <a:p>
            <a:r>
              <a:rPr lang="en-US">
                <a:solidFill>
                  <a:schemeClr val="accent1"/>
                </a:solidFill>
              </a:rPr>
              <a:t>nodes</a:t>
            </a:r>
            <a:endParaRPr lang="en-US">
              <a:solidFill>
                <a:schemeClr val="accent1"/>
              </a:solidFill>
            </a:endParaRPr>
          </a:p>
          <a:p>
            <a:endParaRPr lang="en-US">
              <a:solidFill>
                <a:schemeClr val="accent1"/>
              </a:solidFill>
            </a:endParaRPr>
          </a:p>
        </p:txBody>
      </p:sp>
      <p:pic>
        <p:nvPicPr>
          <p:cNvPr id="4" name="Content Placeholder 3"/>
          <p:cNvPicPr>
            <a:picLocks noChangeAspect="1"/>
          </p:cNvPicPr>
          <p:nvPr>
            <p:ph idx="1"/>
            <p:custDataLst>
              <p:tags r:id="rId5"/>
            </p:custDataLst>
          </p:nvPr>
        </p:nvPicPr>
        <p:blipFill>
          <a:blip r:embed="rId6"/>
          <a:stretch>
            <a:fillRect/>
          </a:stretch>
        </p:blipFill>
        <p:spPr>
          <a:xfrm>
            <a:off x="460375" y="2465705"/>
            <a:ext cx="4623435" cy="4351655"/>
          </a:xfrm>
          <a:prstGeom prst="rect">
            <a:avLst/>
          </a:prstGeom>
        </p:spPr>
      </p:pic>
      <p:sp>
        <p:nvSpPr>
          <p:cNvPr id="7" name="Rounded Rectangle 6"/>
          <p:cNvSpPr/>
          <p:nvPr/>
        </p:nvSpPr>
        <p:spPr>
          <a:xfrm>
            <a:off x="635" y="0"/>
            <a:ext cx="12192000" cy="6858000"/>
          </a:xfrm>
          <a:prstGeom prst="roundRect">
            <a:avLst>
              <a:gd name="adj" fmla="val 1037"/>
            </a:avLst>
          </a:prstGeom>
          <a:solidFill>
            <a:schemeClr val="accent6">
              <a:lumMod val="40000"/>
              <a:lumOff val="60000"/>
              <a:alpha val="17000"/>
            </a:schemeClr>
          </a:solidFill>
          <a:ln>
            <a:solidFill>
              <a:schemeClr val="accent6">
                <a:lumMod val="75000"/>
                <a:alpha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6" descr="/Users/caojunjun/Library/Containers/com.kingsoft.wpsoffice.mac/Data/tmp/picturecompress_20250419163203/output_1.pngoutput_1"/>
          <p:cNvPicPr>
            <a:picLocks noChangeAspect="1"/>
          </p:cNvPicPr>
          <p:nvPr>
            <p:custDataLst>
              <p:tags r:id="rId1"/>
            </p:custDataLst>
          </p:nvPr>
        </p:nvPicPr>
        <p:blipFill>
          <a:blip r:embed="rId2"/>
          <a:srcRect l="4208" r="18883" b="7697"/>
          <a:stretch>
            <a:fillRect/>
          </a:stretch>
        </p:blipFill>
        <p:spPr>
          <a:xfrm>
            <a:off x="6489065" y="585470"/>
            <a:ext cx="5702935" cy="6272530"/>
          </a:xfrm>
          <a:prstGeom prst="rect">
            <a:avLst/>
          </a:prstGeom>
        </p:spPr>
      </p:pic>
      <p:sp>
        <p:nvSpPr>
          <p:cNvPr id="3" name="Content Placeholder 2"/>
          <p:cNvSpPr/>
          <p:nvPr>
            <p:ph idx="1"/>
          </p:nvPr>
        </p:nvSpPr>
        <p:spPr/>
        <p:txBody>
          <a:bodyPr/>
          <a:p>
            <a:r>
              <a:rPr lang="en-US" sz="2000"/>
              <a:t>1.retrieval based on geographical neighbou</a:t>
            </a:r>
            <a:r>
              <a:rPr lang="en-US" sz="2000"/>
              <a:t>ring relation</a:t>
            </a:r>
            <a:endParaRPr lang="en-US" sz="2000"/>
          </a:p>
          <a:p>
            <a:endParaRPr lang="en-US" sz="2000"/>
          </a:p>
          <a:p>
            <a:endParaRPr lang="en-US" sz="2000"/>
          </a:p>
          <a:p>
            <a:endParaRPr lang="en-US" sz="2000"/>
          </a:p>
          <a:p>
            <a:endParaRPr lang="en-US" sz="2000"/>
          </a:p>
          <a:p>
            <a:endParaRPr lang="en-US" sz="2000"/>
          </a:p>
          <a:p>
            <a:pPr marL="0" indent="0">
              <a:buNone/>
            </a:pPr>
            <a:endParaRPr lang="en-US" sz="2000"/>
          </a:p>
        </p:txBody>
      </p:sp>
      <p:sp>
        <p:nvSpPr>
          <p:cNvPr id="2" name="Title 1"/>
          <p:cNvSpPr>
            <a:spLocks noGrp="1"/>
          </p:cNvSpPr>
          <p:nvPr>
            <p:ph type="title"/>
          </p:nvPr>
        </p:nvSpPr>
        <p:spPr>
          <a:xfrm>
            <a:off x="838200" y="365125"/>
            <a:ext cx="10515600" cy="1052830"/>
          </a:xfrm>
        </p:spPr>
        <p:txBody>
          <a:bodyPr/>
          <a:p>
            <a:r>
              <a:rPr lang="en-US" sz="2800"/>
              <a:t>Digital Humanities Application: geographical music research</a:t>
            </a:r>
            <a:endParaRPr lang="en-US" sz="2800"/>
          </a:p>
        </p:txBody>
      </p:sp>
      <p:sp>
        <p:nvSpPr>
          <p:cNvPr id="100" name="Text Box 99"/>
          <p:cNvSpPr txBox="1"/>
          <p:nvPr/>
        </p:nvSpPr>
        <p:spPr>
          <a:xfrm>
            <a:off x="1097915" y="2369185"/>
            <a:ext cx="5080000" cy="1753235"/>
          </a:xfrm>
          <a:prstGeom prst="rect">
            <a:avLst/>
          </a:prstGeom>
          <a:noFill/>
          <a:ln w="9525">
            <a:noFill/>
          </a:ln>
        </p:spPr>
        <p:txBody>
          <a:bodyPr>
            <a:spAutoFit/>
          </a:bodyPr>
          <a:p>
            <a:pPr marL="0" indent="0"/>
            <a:r>
              <a:rPr b="0">
                <a:cs typeface="SimSun" charset="0"/>
              </a:rPr>
              <a:t>What musical genres exist in other cities within a 2-step range adjacent to Shijiazhuang City, Hebei Province, and their subordinate administrative units at all levels? Regarding these musical genres, does our library/museum have any special collections or resources?</a:t>
            </a:r>
            <a:endParaRPr b="0">
              <a:cs typeface="SimSun" charset="0"/>
            </a:endParaRPr>
          </a:p>
        </p:txBody>
      </p:sp>
      <p:pic>
        <p:nvPicPr>
          <p:cNvPr id="9" name="Picture 3"/>
          <p:cNvPicPr>
            <a:picLocks noChangeAspect="1"/>
          </p:cNvPicPr>
          <p:nvPr>
            <p:custDataLst>
              <p:tags r:id="rId3"/>
            </p:custDataLst>
          </p:nvPr>
        </p:nvPicPr>
        <p:blipFill>
          <a:blip r:embed="rId4"/>
          <a:srcRect l="1388" t="3889" r="2106" b="4001"/>
          <a:stretch>
            <a:fillRect/>
          </a:stretch>
        </p:blipFill>
        <p:spPr>
          <a:xfrm>
            <a:off x="1109345" y="4292600"/>
            <a:ext cx="3180080" cy="1878330"/>
          </a:xfrm>
          <a:prstGeom prst="rect">
            <a:avLst/>
          </a:prstGeom>
          <a:noFill/>
          <a:ln>
            <a:noFill/>
          </a:ln>
        </p:spPr>
      </p:pic>
      <p:sp>
        <p:nvSpPr>
          <p:cNvPr id="5" name="Text Box 4"/>
          <p:cNvSpPr txBox="1"/>
          <p:nvPr>
            <p:custDataLst>
              <p:tags r:id="rId5"/>
            </p:custDataLst>
          </p:nvPr>
        </p:nvSpPr>
        <p:spPr>
          <a:xfrm>
            <a:off x="4392295" y="4789805"/>
            <a:ext cx="2639060" cy="1476375"/>
          </a:xfrm>
          <a:prstGeom prst="rect">
            <a:avLst/>
          </a:prstGeom>
          <a:noFill/>
          <a:ln w="9525">
            <a:noFill/>
          </a:ln>
        </p:spPr>
        <p:txBody>
          <a:bodyPr wrap="square">
            <a:spAutoFit/>
          </a:bodyPr>
          <a:p>
            <a:pPr marL="0" indent="0"/>
            <a:r>
              <a:rPr lang="en-US" b="0">
                <a:solidFill>
                  <a:schemeClr val="accent6"/>
                </a:solidFill>
                <a:cs typeface="SimSun" charset="0"/>
              </a:rPr>
              <a:t>We can use SPARQL to </a:t>
            </a:r>
            <a:r>
              <a:rPr lang="en-US" b="0">
                <a:solidFill>
                  <a:schemeClr val="accent6"/>
                </a:solidFill>
                <a:cs typeface="SimSun" charset="0"/>
              </a:rPr>
              <a:t>obtain</a:t>
            </a:r>
            <a:endParaRPr lang="en-US" b="0">
              <a:solidFill>
                <a:schemeClr val="accent6"/>
              </a:solidFill>
              <a:cs typeface="SimSun" charset="0"/>
            </a:endParaRPr>
          </a:p>
          <a:p>
            <a:pPr marL="0" indent="0"/>
            <a:r>
              <a:rPr lang="en-US" b="0">
                <a:solidFill>
                  <a:schemeClr val="accent6"/>
                </a:solidFill>
                <a:cs typeface="SimSun" charset="0"/>
              </a:rPr>
              <a:t>heterogeneous network data</a:t>
            </a:r>
            <a:r>
              <a:rPr lang="zh-CN" altLang="en-US" b="0">
                <a:solidFill>
                  <a:schemeClr val="accent6"/>
                </a:solidFill>
                <a:cs typeface="SimSun" charset="0"/>
              </a:rPr>
              <a:t>（</a:t>
            </a:r>
            <a:r>
              <a:rPr lang="en-US" altLang="zh-CN" b="0">
                <a:solidFill>
                  <a:schemeClr val="accent6"/>
                </a:solidFill>
                <a:cs typeface="SimSun" charset="0"/>
              </a:rPr>
              <a:t>in typed edge list format</a:t>
            </a:r>
            <a:r>
              <a:rPr lang="zh-CN" altLang="en-US" b="0">
                <a:solidFill>
                  <a:schemeClr val="accent6"/>
                </a:solidFill>
                <a:cs typeface="SimSun" charset="0"/>
              </a:rPr>
              <a:t>）</a:t>
            </a:r>
            <a:endParaRPr lang="zh-CN" altLang="en-US" b="0">
              <a:solidFill>
                <a:schemeClr val="accent6"/>
              </a:solidFill>
              <a:cs typeface="SimSun" charset="0"/>
            </a:endParaRPr>
          </a:p>
        </p:txBody>
      </p:sp>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sp>
        <p:nvSpPr>
          <p:cNvPr id="7" name="Text Box 6"/>
          <p:cNvSpPr txBox="1"/>
          <p:nvPr/>
        </p:nvSpPr>
        <p:spPr>
          <a:xfrm>
            <a:off x="1073150" y="6827520"/>
            <a:ext cx="10280650" cy="922020"/>
          </a:xfrm>
          <a:prstGeom prst="rect">
            <a:avLst/>
          </a:prstGeom>
          <a:noFill/>
        </p:spPr>
        <p:txBody>
          <a:bodyPr wrap="square" rtlCol="0">
            <a:spAutoFit/>
          </a:bodyPr>
          <a:p>
            <a:r>
              <a:rPr lang="en-US"/>
              <a:t>To care for evenly distributed node display (avoiding crowding) while preserving their geographical relative positions,we use the city nodes and their neighbouring relations to construct the network framework</a:t>
            </a:r>
            <a:endParaRPr lang="en-US"/>
          </a:p>
        </p:txBody>
      </p:sp>
      <p:sp>
        <p:nvSpPr>
          <p:cNvPr id="8" name="Smiley Face 7"/>
          <p:cNvSpPr/>
          <p:nvPr>
            <p:custDataLst>
              <p:tags r:id="rId6"/>
            </p:custDataLst>
          </p:nvPr>
        </p:nvSpPr>
        <p:spPr>
          <a:xfrm>
            <a:off x="11847830" y="6539865"/>
            <a:ext cx="354330" cy="344170"/>
          </a:xfrm>
          <a:prstGeom prst="smileyFac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p:nvPr>
            <p:ph idx="1"/>
          </p:nvPr>
        </p:nvSpPr>
        <p:spPr/>
        <p:txBody>
          <a:bodyPr/>
          <a:p>
            <a:r>
              <a:rPr lang="en-US" sz="2000"/>
              <a:t>2.retrieval based on geographical coordinates</a:t>
            </a:r>
            <a:endParaRPr lang="en-US" sz="2000"/>
          </a:p>
        </p:txBody>
      </p:sp>
      <p:sp>
        <p:nvSpPr>
          <p:cNvPr id="2" name="Title 1"/>
          <p:cNvSpPr>
            <a:spLocks noGrp="1"/>
          </p:cNvSpPr>
          <p:nvPr>
            <p:ph type="title"/>
          </p:nvPr>
        </p:nvSpPr>
        <p:spPr>
          <a:xfrm>
            <a:off x="838200" y="365125"/>
            <a:ext cx="10515600" cy="1052830"/>
          </a:xfrm>
        </p:spPr>
        <p:txBody>
          <a:bodyPr/>
          <a:p>
            <a:r>
              <a:rPr lang="en-US" sz="2800"/>
              <a:t>Digital Humanities Application: geographical music research</a:t>
            </a:r>
            <a:endParaRPr lang="en-US" sz="2800"/>
          </a:p>
        </p:txBody>
      </p:sp>
      <p:pic>
        <p:nvPicPr>
          <p:cNvPr id="16" name="Picture 16" descr="hubei_music_map"/>
          <p:cNvPicPr>
            <a:picLocks noChangeAspect="1"/>
          </p:cNvPicPr>
          <p:nvPr>
            <p:custDataLst>
              <p:tags r:id="rId1"/>
            </p:custDataLst>
          </p:nvPr>
        </p:nvPicPr>
        <p:blipFill>
          <a:blip r:embed="rId2"/>
          <a:srcRect l="2753" t="3875" r="11712" b="5430"/>
          <a:stretch>
            <a:fillRect/>
          </a:stretch>
        </p:blipFill>
        <p:spPr>
          <a:xfrm>
            <a:off x="5992495" y="1305560"/>
            <a:ext cx="5997575" cy="5081270"/>
          </a:xfrm>
          <a:prstGeom prst="rect">
            <a:avLst/>
          </a:prstGeom>
        </p:spPr>
      </p:pic>
      <p:sp>
        <p:nvSpPr>
          <p:cNvPr id="100" name="Text Box 99"/>
          <p:cNvSpPr txBox="1"/>
          <p:nvPr/>
        </p:nvSpPr>
        <p:spPr>
          <a:xfrm>
            <a:off x="1097915" y="2369185"/>
            <a:ext cx="5325745" cy="4351020"/>
          </a:xfrm>
          <a:prstGeom prst="rect">
            <a:avLst/>
          </a:prstGeom>
          <a:noFill/>
          <a:ln w="9525">
            <a:noFill/>
          </a:ln>
        </p:spPr>
        <p:txBody>
          <a:bodyPr wrap="square">
            <a:noAutofit/>
          </a:bodyPr>
          <a:p>
            <a:pPr marL="0" indent="0"/>
            <a:r>
              <a:rPr lang="en-US" b="0">
                <a:cs typeface="SimSun" charset="0"/>
              </a:rPr>
              <a:t>·</a:t>
            </a:r>
            <a:r>
              <a:rPr b="0">
                <a:cs typeface="SimSun" charset="0"/>
              </a:rPr>
              <a:t>What music genres exist within a 75-kilometer radius of Jingmen City (Dongbao District), Hubei Province, and among these, which ones are in our library's collection?</a:t>
            </a:r>
            <a:endParaRPr b="0">
              <a:cs typeface="SimSun" charset="0"/>
            </a:endParaRPr>
          </a:p>
          <a:p>
            <a:pPr marL="0" indent="0"/>
            <a:r>
              <a:rPr lang="en-US" b="0">
                <a:solidFill>
                  <a:schemeClr val="accent6"/>
                </a:solidFill>
                <a:cs typeface="SimSun" charset="0"/>
              </a:rPr>
              <a:t>--SPARQL results -&gt; LLMs -&gt; python scripts for visualization:</a:t>
            </a:r>
            <a:endParaRPr lang="en-US" b="0">
              <a:solidFill>
                <a:schemeClr val="accent6"/>
              </a:solidFill>
              <a:cs typeface="SimSun" charset="0"/>
            </a:endParaRPr>
          </a:p>
          <a:p>
            <a:pPr marL="0" indent="0"/>
            <a:endParaRPr sz="800" b="0">
              <a:cs typeface="SimSun" charset="0"/>
            </a:endParaRPr>
          </a:p>
          <a:p>
            <a:pPr marL="0" indent="0"/>
            <a:r>
              <a:rPr lang="en-US" b="0">
                <a:cs typeface="SimSun" charset="0"/>
              </a:rPr>
              <a:t>·The distances and positions precisely correspond to the real map. </a:t>
            </a:r>
            <a:endParaRPr lang="en-US" b="0">
              <a:cs typeface="SimSun" charset="0"/>
            </a:endParaRPr>
          </a:p>
          <a:p>
            <a:pPr marL="0" indent="0"/>
            <a:endParaRPr lang="en-US" sz="800" b="0">
              <a:cs typeface="SimSun" charset="0"/>
            </a:endParaRPr>
          </a:p>
          <a:p>
            <a:pPr marL="0" indent="0"/>
            <a:r>
              <a:rPr lang="en-US">
                <a:cs typeface="SimSun" charset="0"/>
                <a:sym typeface="+mn-ea"/>
              </a:rPr>
              <a:t>·</a:t>
            </a:r>
            <a:r>
              <a:rPr lang="en-US" b="0">
                <a:cs typeface="SimSun" charset="0"/>
              </a:rPr>
              <a:t>Answer:</a:t>
            </a:r>
            <a:endParaRPr lang="en-US" b="0">
              <a:cs typeface="SimSun" charset="0"/>
            </a:endParaRPr>
          </a:p>
          <a:p>
            <a:pPr marL="0" indent="0"/>
            <a:r>
              <a:rPr lang="en-US" sz="1500" b="0">
                <a:cs typeface="SimSun" charset="0"/>
              </a:rPr>
              <a:t>There are 3 items related: 'Hubei Xianghe Daozhuizi Series Part One: Hubei "Xianghe Daozhuizi" Performance', 'Hubei Xianghe Daozhuizi Series Part Two: "Xianghe Daozhuizi" as a Regional School and Its Formation (Yao Yijun)', and 'Hubei Xianghe Daozhuizi Series Part Three: "Xianghe Daozhuizi" Lecture'.</a:t>
            </a:r>
            <a:endParaRPr lang="en-US" sz="1500" b="0">
              <a:cs typeface="SimSun" charset="0"/>
            </a:endParaRPr>
          </a:p>
          <a:p>
            <a:pPr marL="0" indent="0"/>
            <a:endParaRPr lang="en-US" sz="1500" b="0">
              <a:cs typeface="SimSun" charset="0"/>
            </a:endParaRPr>
          </a:p>
        </p:txBody>
      </p:sp>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sp>
        <p:nvSpPr>
          <p:cNvPr id="5" name="Text Box 4"/>
          <p:cNvSpPr txBox="1"/>
          <p:nvPr/>
        </p:nvSpPr>
        <p:spPr>
          <a:xfrm>
            <a:off x="3443605" y="3791585"/>
            <a:ext cx="4064000" cy="368300"/>
          </a:xfrm>
          <a:prstGeom prst="rect">
            <a:avLst/>
          </a:prstGeom>
          <a:noFill/>
        </p:spPr>
        <p:txBody>
          <a:bodyPr wrap="square" rtlCol="0">
            <a:spAutoFit/>
          </a:bodyPr>
          <a:p>
            <a:r>
              <a:rPr lang="en-US">
                <a:solidFill>
                  <a:schemeClr val="bg1">
                    <a:lumMod val="50000"/>
                  </a:schemeClr>
                </a:solidFill>
              </a:rPr>
              <a:t>(short for</a:t>
            </a:r>
            <a:r>
              <a:rPr lang="en-US"/>
              <a:t> </a:t>
            </a:r>
            <a:r>
              <a:rPr lang="en-US" b="1">
                <a:solidFill>
                  <a:schemeClr val="accent6"/>
                </a:solidFill>
              </a:rPr>
              <a:t>L</a:t>
            </a:r>
            <a:r>
              <a:rPr lang="en-US">
                <a:solidFill>
                  <a:schemeClr val="bg1">
                    <a:lumMod val="50000"/>
                  </a:schemeClr>
                </a:solidFill>
              </a:rPr>
              <a:t>arge</a:t>
            </a:r>
            <a:r>
              <a:rPr lang="en-US"/>
              <a:t> </a:t>
            </a:r>
            <a:r>
              <a:rPr lang="en-US" b="1">
                <a:solidFill>
                  <a:schemeClr val="accent6"/>
                </a:solidFill>
              </a:rPr>
              <a:t>L</a:t>
            </a:r>
            <a:r>
              <a:rPr lang="en-US">
                <a:solidFill>
                  <a:schemeClr val="bg1">
                    <a:lumMod val="50000"/>
                  </a:schemeClr>
                </a:solidFill>
              </a:rPr>
              <a:t>anguage</a:t>
            </a:r>
            <a:r>
              <a:rPr lang="en-US"/>
              <a:t> </a:t>
            </a:r>
            <a:r>
              <a:rPr lang="en-US" b="1">
                <a:solidFill>
                  <a:schemeClr val="accent6"/>
                </a:solidFill>
              </a:rPr>
              <a:t>M</a:t>
            </a:r>
            <a:r>
              <a:rPr lang="en-US">
                <a:solidFill>
                  <a:schemeClr val="bg1">
                    <a:lumMod val="50000"/>
                  </a:schemeClr>
                </a:solidFill>
              </a:rPr>
              <a:t>odel</a:t>
            </a:r>
            <a:r>
              <a:rPr lang="en-US" b="1">
                <a:solidFill>
                  <a:schemeClr val="accent6"/>
                </a:solidFill>
              </a:rPr>
              <a:t>s)</a:t>
            </a:r>
            <a:endParaRPr lang="en-US" b="1">
              <a:solidFill>
                <a:schemeClr val="accent6"/>
              </a:solidFill>
            </a:endParaRPr>
          </a:p>
        </p:txBody>
      </p:sp>
      <p:cxnSp>
        <p:nvCxnSpPr>
          <p:cNvPr id="6" name="Straight Arrow Connector 5"/>
          <p:cNvCxnSpPr/>
          <p:nvPr/>
        </p:nvCxnSpPr>
        <p:spPr>
          <a:xfrm flipV="1">
            <a:off x="3736975" y="3765550"/>
            <a:ext cx="0" cy="131445"/>
          </a:xfrm>
          <a:prstGeom prst="straightConnector1">
            <a:avLst/>
          </a:prstGeom>
          <a:ln w="12700" cap="flat" cmpd="sng">
            <a:solidFill>
              <a:schemeClr val="accent6"/>
            </a:solidFill>
            <a:prstDash val="sysDot"/>
            <a:miter lim="800000"/>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t>Question:Should music librarians master SPARQL before conducting complicated retrieval</a:t>
            </a:r>
            <a:r>
              <a:rPr lang="zh-CN" altLang="en-US" sz="2800"/>
              <a:t>？</a:t>
            </a:r>
            <a:r>
              <a:rPr lang="en-US" sz="2800"/>
              <a:t> </a:t>
            </a:r>
            <a:endParaRPr lang="en-US" sz="2800"/>
          </a:p>
        </p:txBody>
      </p:sp>
      <p:sp>
        <p:nvSpPr>
          <p:cNvPr id="5" name="Content Placeholder 4"/>
          <p:cNvSpPr/>
          <p:nvPr>
            <p:ph idx="1"/>
          </p:nvPr>
        </p:nvSpPr>
        <p:spPr>
          <a:xfrm>
            <a:off x="838200" y="1825625"/>
            <a:ext cx="10515600" cy="4573905"/>
          </a:xfrm>
        </p:spPr>
        <p:txBody>
          <a:bodyPr/>
          <a:p>
            <a:pPr marL="0" indent="0">
              <a:buNone/>
            </a:pPr>
            <a:r>
              <a:rPr lang="en-US" sz="2400">
                <a:solidFill>
                  <a:schemeClr val="accent6"/>
                </a:solidFill>
              </a:rPr>
              <a:t>--Not Necessarily</a:t>
            </a:r>
            <a:r>
              <a:rPr lang="zh-CN" altLang="en-US" sz="2400">
                <a:solidFill>
                  <a:schemeClr val="accent6"/>
                </a:solidFill>
              </a:rPr>
              <a:t>！</a:t>
            </a:r>
            <a:endParaRPr lang="zh-CN" altLang="en-US" sz="2400">
              <a:solidFill>
                <a:schemeClr val="accent6"/>
              </a:solidFill>
            </a:endParaRPr>
          </a:p>
          <a:p>
            <a:pPr marL="0" indent="0">
              <a:buNone/>
            </a:pPr>
            <a:r>
              <a:rPr lang="en-US" altLang="zh-CN" sz="2000"/>
              <a:t>·LLMs to convert users</a:t>
            </a:r>
            <a:r>
              <a:rPr lang="zh-CN" altLang="en-US" sz="2000"/>
              <a:t>’</a:t>
            </a:r>
            <a:endParaRPr lang="zh-CN" altLang="en-US" sz="2000"/>
          </a:p>
          <a:p>
            <a:pPr marL="0" indent="0">
              <a:buNone/>
            </a:pPr>
            <a:r>
              <a:rPr lang="en-US" altLang="zh-CN" sz="2000"/>
              <a:t>Natural Language Question (NLQ) to</a:t>
            </a:r>
            <a:endParaRPr lang="en-US" altLang="zh-CN" sz="2000"/>
          </a:p>
          <a:p>
            <a:pPr marL="0" indent="0">
              <a:buNone/>
            </a:pPr>
            <a:r>
              <a:rPr lang="en-US" altLang="zh-CN" sz="2000"/>
              <a:t>SPARQL with </a:t>
            </a:r>
            <a:r>
              <a:rPr lang="zh-CN" altLang="en-US" sz="2000"/>
              <a:t>“</a:t>
            </a:r>
            <a:r>
              <a:rPr lang="en-US" altLang="zh-CN" sz="2000"/>
              <a:t>prompt engineering</a:t>
            </a:r>
            <a:r>
              <a:rPr lang="zh-CN" altLang="en-US" sz="2000"/>
              <a:t>”</a:t>
            </a:r>
            <a:endParaRPr lang="en-US" altLang="zh-CN" sz="2000"/>
          </a:p>
          <a:p>
            <a:pPr marL="0" indent="0">
              <a:buNone/>
            </a:pPr>
            <a:r>
              <a:rPr lang="en-US" altLang="zh-CN" sz="2000">
                <a:sym typeface="+mn-ea"/>
              </a:rPr>
              <a:t>·</a:t>
            </a:r>
            <a:r>
              <a:rPr lang="en-US" altLang="zh-CN" sz="2000"/>
              <a:t>Context: ontology snippet (serving</a:t>
            </a:r>
            <a:endParaRPr lang="en-US" altLang="zh-CN" sz="2000"/>
          </a:p>
          <a:p>
            <a:pPr marL="0" indent="0">
              <a:buNone/>
            </a:pPr>
            <a:r>
              <a:rPr lang="en-US" altLang="zh-CN" sz="2000"/>
              <a:t> as the schema) that </a:t>
            </a:r>
            <a:endParaRPr lang="en-US" altLang="zh-CN" sz="2000"/>
          </a:p>
          <a:p>
            <a:pPr marL="0" indent="0">
              <a:buNone/>
            </a:pPr>
            <a:r>
              <a:rPr lang="en-US" altLang="zh-CN" sz="2000"/>
              <a:t>reflects </a:t>
            </a:r>
            <a:r>
              <a:rPr lang="en-US" altLang="zh-CN" sz="2000"/>
              <a:t>the structure of the NLQ</a:t>
            </a:r>
            <a:endParaRPr lang="en-US" altLang="zh-CN" sz="2000"/>
          </a:p>
          <a:p>
            <a:pPr marL="0" indent="0">
              <a:buNone/>
            </a:pPr>
            <a:r>
              <a:rPr lang="en-US" altLang="zh-CN" sz="2000"/>
              <a:t>·Issue: </a:t>
            </a:r>
            <a:r>
              <a:rPr lang="en-US" altLang="zh-CN" sz="2000">
                <a:solidFill>
                  <a:srgbClr val="C00000"/>
                </a:solidFill>
              </a:rPr>
              <a:t>How to find a corresponding</a:t>
            </a:r>
            <a:endParaRPr lang="en-US" altLang="zh-CN" sz="2000">
              <a:solidFill>
                <a:srgbClr val="C00000"/>
              </a:solidFill>
            </a:endParaRPr>
          </a:p>
          <a:p>
            <a:pPr marL="0" indent="0">
              <a:buNone/>
            </a:pPr>
            <a:r>
              <a:rPr lang="en-US" altLang="zh-CN" sz="2000">
                <a:solidFill>
                  <a:srgbClr val="C00000"/>
                </a:solidFill>
              </a:rPr>
              <a:t>ontology snippet for varied questions?</a:t>
            </a:r>
            <a:endParaRPr lang="en-US" altLang="zh-CN" sz="2000">
              <a:solidFill>
                <a:srgbClr val="C00000"/>
              </a:solidFill>
            </a:endParaRPr>
          </a:p>
          <a:p>
            <a:pPr marL="0" indent="0">
              <a:buNone/>
            </a:pPr>
            <a:r>
              <a:rPr lang="en-US" altLang="zh-CN" sz="2000">
                <a:solidFill>
                  <a:srgbClr val="C00000"/>
                </a:solidFill>
              </a:rPr>
              <a:t>If we provide the whole, LLMs may</a:t>
            </a:r>
            <a:r>
              <a:rPr lang="en-US" altLang="zh-CN" sz="2200">
                <a:solidFill>
                  <a:srgbClr val="C00000"/>
                </a:solidFill>
              </a:rPr>
              <a:t> </a:t>
            </a:r>
            <a:endParaRPr lang="en-US" altLang="zh-CN" sz="2200">
              <a:solidFill>
                <a:srgbClr val="C00000"/>
              </a:solidFill>
            </a:endParaRPr>
          </a:p>
          <a:p>
            <a:pPr marL="0" indent="0">
              <a:buNone/>
            </a:pPr>
            <a:r>
              <a:rPr lang="en-US" altLang="zh-CN" sz="2200">
                <a:solidFill>
                  <a:srgbClr val="C00000"/>
                </a:solidFill>
              </a:rPr>
              <a:t>not concentrate...</a:t>
            </a:r>
            <a:endParaRPr lang="en-US" altLang="zh-CN" sz="2200"/>
          </a:p>
          <a:p>
            <a:pPr marL="0" indent="0">
              <a:buNone/>
            </a:pPr>
            <a:endParaRPr lang="en-US" altLang="zh-CN" sz="2200"/>
          </a:p>
          <a:p>
            <a:pPr marL="0" indent="0">
              <a:buNone/>
            </a:pPr>
            <a:endParaRPr lang="en-US" altLang="zh-CN" sz="2200"/>
          </a:p>
        </p:txBody>
      </p:sp>
      <p:pic>
        <p:nvPicPr>
          <p:cNvPr id="3" name="Picture 2"/>
          <p:cNvPicPr>
            <a:picLocks noChangeAspect="1"/>
          </p:cNvPicPr>
          <p:nvPr>
            <p:custDataLst>
              <p:tags r:id="rId1"/>
            </p:custDataLst>
          </p:nvPr>
        </p:nvPicPr>
        <p:blipFill>
          <a:blip r:embed="rId2"/>
          <a:stretch>
            <a:fillRect/>
          </a:stretch>
        </p:blipFill>
        <p:spPr>
          <a:xfrm>
            <a:off x="5427345" y="1497965"/>
            <a:ext cx="5952490" cy="5360035"/>
          </a:xfrm>
          <a:prstGeom prst="rect">
            <a:avLst/>
          </a:prstGeom>
        </p:spPr>
      </p:pic>
      <p:sp>
        <p:nvSpPr>
          <p:cNvPr id="4" name="Text Box 3"/>
          <p:cNvSpPr txBox="1"/>
          <p:nvPr/>
        </p:nvSpPr>
        <p:spPr>
          <a:xfrm>
            <a:off x="6021705" y="2001520"/>
            <a:ext cx="4064000" cy="579120"/>
          </a:xfrm>
          <a:prstGeom prst="rect">
            <a:avLst/>
          </a:prstGeom>
          <a:noFill/>
        </p:spPr>
        <p:txBody>
          <a:bodyPr wrap="square" rtlCol="0">
            <a:noAutofit/>
          </a:bodyPr>
          <a:p>
            <a:r>
              <a:rPr lang="en-US">
                <a:solidFill>
                  <a:schemeClr val="accent6"/>
                </a:solidFill>
              </a:rPr>
              <a:t>intelligent Question</a:t>
            </a:r>
            <a:endParaRPr lang="en-US">
              <a:solidFill>
                <a:schemeClr val="accent6"/>
              </a:solidFill>
            </a:endParaRPr>
          </a:p>
          <a:p>
            <a:r>
              <a:rPr lang="en-US">
                <a:solidFill>
                  <a:schemeClr val="accent6"/>
                </a:solidFill>
              </a:rPr>
              <a:t>-answering Assitant</a:t>
            </a:r>
            <a:endParaRPr lang="en-US">
              <a:solidFill>
                <a:schemeClr val="accent6"/>
              </a:solidFill>
            </a:endParaRPr>
          </a:p>
        </p:txBody>
      </p:sp>
      <p:sp>
        <p:nvSpPr>
          <p:cNvPr id="6" name="Text Box 5"/>
          <p:cNvSpPr txBox="1"/>
          <p:nvPr>
            <p:custDataLst>
              <p:tags r:id="rId3"/>
            </p:custDataLst>
          </p:nvPr>
        </p:nvSpPr>
        <p:spPr>
          <a:xfrm>
            <a:off x="7289800" y="4476750"/>
            <a:ext cx="4064000" cy="579120"/>
          </a:xfrm>
          <a:prstGeom prst="rect">
            <a:avLst/>
          </a:prstGeom>
          <a:noFill/>
        </p:spPr>
        <p:txBody>
          <a:bodyPr wrap="square" rtlCol="0">
            <a:noAutofit/>
          </a:bodyPr>
          <a:p>
            <a:r>
              <a:rPr lang="en-US">
                <a:solidFill>
                  <a:schemeClr val="accent6"/>
                </a:solidFill>
              </a:rPr>
              <a:t>questions for instance</a:t>
            </a:r>
            <a:endParaRPr lang="en-US">
              <a:solidFill>
                <a:schemeClr val="accent6"/>
              </a:solidFill>
            </a:endParaRPr>
          </a:p>
        </p:txBody>
      </p:sp>
      <p:sp>
        <p:nvSpPr>
          <p:cNvPr id="7" name="Slide Number Placeholder 6"/>
          <p:cNvSpPr>
            <a:spLocks noGrp="1"/>
          </p:cNvSpPr>
          <p:nvPr>
            <p:ph type="sldNum" sz="quarter" idx="12"/>
          </p:nvPr>
        </p:nvSpPr>
        <p:spPr/>
        <p:txBody>
          <a:bodyPr/>
          <a:p>
            <a:fld id="{917EFF0A-9862-4FB3-B05C-A00ABA0EDD02}" type="slidenum">
              <a:rPr lang="zh-CN" altLang="en-US" smtClean="0"/>
            </a:fld>
            <a:endParaRPr lang="zh-CN" altLang="en-US"/>
          </a:p>
        </p:txBody>
      </p:sp>
      <p:sp>
        <p:nvSpPr>
          <p:cNvPr id="8" name="Text Box 7"/>
          <p:cNvSpPr txBox="1"/>
          <p:nvPr/>
        </p:nvSpPr>
        <p:spPr>
          <a:xfrm>
            <a:off x="855980" y="238125"/>
            <a:ext cx="4064000" cy="368300"/>
          </a:xfrm>
          <a:prstGeom prst="rect">
            <a:avLst/>
          </a:prstGeom>
          <a:noFill/>
        </p:spPr>
        <p:txBody>
          <a:bodyPr wrap="square" rtlCol="0">
            <a:spAutoFit/>
          </a:bodyPr>
          <a:p>
            <a:r>
              <a:rPr lang="en-US">
                <a:solidFill>
                  <a:schemeClr val="bg1">
                    <a:lumMod val="85000"/>
                  </a:schemeClr>
                </a:solidFill>
              </a:rPr>
              <a:t>up to now</a:t>
            </a:r>
            <a:endParaRPr lang="en-US">
              <a:solidFill>
                <a:schemeClr val="bg1">
                  <a:lumMod val="85000"/>
                </a:schemeClr>
              </a:solidFill>
            </a:endParaRPr>
          </a:p>
        </p:txBody>
      </p:sp>
      <p:sp>
        <p:nvSpPr>
          <p:cNvPr id="9" name="Text Box 8"/>
          <p:cNvSpPr txBox="1"/>
          <p:nvPr/>
        </p:nvSpPr>
        <p:spPr>
          <a:xfrm>
            <a:off x="-52705" y="2279650"/>
            <a:ext cx="1175385" cy="368300"/>
          </a:xfrm>
          <a:prstGeom prst="rect">
            <a:avLst/>
          </a:prstGeom>
          <a:noFill/>
        </p:spPr>
        <p:txBody>
          <a:bodyPr wrap="square" rtlCol="0">
            <a:spAutoFit/>
          </a:bodyPr>
          <a:p>
            <a:r>
              <a:rPr lang="en-US">
                <a:solidFill>
                  <a:schemeClr val="bg1">
                    <a:lumMod val="85000"/>
                  </a:schemeClr>
                </a:solidFill>
              </a:rPr>
              <a:t>prevalence</a:t>
            </a:r>
            <a:endParaRPr lang="en-US">
              <a:solidFill>
                <a:schemeClr val="bg1">
                  <a:lumMod val="85000"/>
                </a:schemeClr>
              </a:solidFill>
            </a:endParaRPr>
          </a:p>
        </p:txBody>
      </p:sp>
      <p:sp>
        <p:nvSpPr>
          <p:cNvPr id="10" name="Text Box 9"/>
          <p:cNvSpPr txBox="1"/>
          <p:nvPr/>
        </p:nvSpPr>
        <p:spPr>
          <a:xfrm>
            <a:off x="-48895" y="4692650"/>
            <a:ext cx="4064000" cy="368300"/>
          </a:xfrm>
          <a:prstGeom prst="rect">
            <a:avLst/>
          </a:prstGeom>
          <a:noFill/>
        </p:spPr>
        <p:txBody>
          <a:bodyPr wrap="square" rtlCol="0">
            <a:spAutoFit/>
          </a:bodyPr>
          <a:p>
            <a:r>
              <a:rPr lang="en-US">
                <a:solidFill>
                  <a:schemeClr val="bg1">
                    <a:lumMod val="85000"/>
                  </a:schemeClr>
                </a:solidFill>
              </a:rPr>
              <a:t>brings up</a:t>
            </a:r>
            <a:endParaRPr lang="en-US">
              <a:solidFill>
                <a:schemeClr val="bg1">
                  <a:lumMod val="85000"/>
                </a:schemeClr>
              </a:solidFill>
            </a:endParaRPr>
          </a:p>
        </p:txBody>
      </p:sp>
      <p:sp>
        <p:nvSpPr>
          <p:cNvPr id="11" name="Text Box 10"/>
          <p:cNvSpPr txBox="1"/>
          <p:nvPr/>
        </p:nvSpPr>
        <p:spPr>
          <a:xfrm>
            <a:off x="843280" y="6512560"/>
            <a:ext cx="4064000" cy="368300"/>
          </a:xfrm>
          <a:prstGeom prst="rect">
            <a:avLst/>
          </a:prstGeom>
          <a:noFill/>
        </p:spPr>
        <p:txBody>
          <a:bodyPr wrap="square" rtlCol="0">
            <a:spAutoFit/>
          </a:bodyPr>
          <a:p>
            <a:r>
              <a:rPr lang="en-US">
                <a:solidFill>
                  <a:schemeClr val="bg1">
                    <a:lumMod val="85000"/>
                  </a:schemeClr>
                </a:solidFill>
              </a:rPr>
              <a:t>straightforward line of thought</a:t>
            </a:r>
            <a:endParaRPr lang="en-US">
              <a:solidFill>
                <a:schemeClr val="bg1">
                  <a:lumMod val="8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1"/>
          <p:cNvPicPr>
            <a:picLocks noChangeAspect="1"/>
          </p:cNvPicPr>
          <p:nvPr>
            <p:custDataLst>
              <p:tags r:id="rId1"/>
            </p:custDataLst>
          </p:nvPr>
        </p:nvPicPr>
        <p:blipFill>
          <a:blip r:embed="rId2"/>
          <a:stretch>
            <a:fillRect/>
          </a:stretch>
        </p:blipFill>
        <p:spPr>
          <a:xfrm>
            <a:off x="6350635" y="492760"/>
            <a:ext cx="5392420" cy="5872480"/>
          </a:xfrm>
          <a:prstGeom prst="rect">
            <a:avLst/>
          </a:prstGeom>
          <a:noFill/>
          <a:ln>
            <a:noFill/>
          </a:ln>
        </p:spPr>
      </p:pic>
      <p:sp>
        <p:nvSpPr>
          <p:cNvPr id="2" name="Title 1"/>
          <p:cNvSpPr>
            <a:spLocks noGrp="1"/>
          </p:cNvSpPr>
          <p:nvPr>
            <p:ph type="title"/>
          </p:nvPr>
        </p:nvSpPr>
        <p:spPr>
          <a:xfrm>
            <a:off x="838200" y="365125"/>
            <a:ext cx="10515600" cy="1052830"/>
          </a:xfrm>
        </p:spPr>
        <p:txBody>
          <a:bodyPr/>
          <a:p>
            <a:r>
              <a:rPr lang="en-US" sz="2800"/>
              <a:t>Digital Humanities Application: Intelligent Question</a:t>
            </a:r>
            <a:br>
              <a:rPr lang="en-US" sz="2800"/>
            </a:br>
            <a:r>
              <a:rPr lang="en-US" sz="2800"/>
              <a:t>-answering System</a:t>
            </a:r>
            <a:endParaRPr lang="en-US" sz="2800"/>
          </a:p>
        </p:txBody>
      </p:sp>
      <p:sp>
        <p:nvSpPr>
          <p:cNvPr id="5" name="Content Placeholder 4"/>
          <p:cNvSpPr>
            <a:spLocks noGrp="1"/>
          </p:cNvSpPr>
          <p:nvPr>
            <p:custDataLst>
              <p:tags r:id="rId3"/>
            </p:custDataLst>
          </p:nvPr>
        </p:nvSpPr>
        <p:spPr>
          <a:xfrm>
            <a:off x="693420" y="1825625"/>
            <a:ext cx="5817870" cy="435165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10000"/>
              </a:lnSpc>
            </a:pPr>
            <a:r>
              <a:rPr lang="en-US" sz="2400"/>
              <a:t>my paper: </a:t>
            </a:r>
            <a:r>
              <a:rPr lang="en-US" sz="1780" i="1"/>
              <a:t>ESEA (East-and-Southeast-Asian) Traditional Music and Its Ontology-Subgraph-Driven NLQ2SPARQL Intelligent Question-Answering System Research</a:t>
            </a:r>
            <a:r>
              <a:rPr lang="en-US" sz="1780"/>
              <a:t> </a:t>
            </a:r>
            <a:r>
              <a:rPr lang="zh-CN" altLang="en-US" sz="1780"/>
              <a:t>（</a:t>
            </a:r>
            <a:r>
              <a:rPr lang="en-US" altLang="zh-CN" sz="1780"/>
              <a:t>to be published on </a:t>
            </a:r>
            <a:r>
              <a:rPr lang="en-US" altLang="zh-CN" sz="1780" i="1"/>
              <a:t>Cataloging and Classification Quarterly</a:t>
            </a:r>
            <a:r>
              <a:rPr lang="zh-CN" altLang="en-US" sz="1780"/>
              <a:t>）</a:t>
            </a:r>
            <a:endParaRPr lang="en-US" sz="2400"/>
          </a:p>
          <a:p>
            <a:r>
              <a:rPr lang="en-US" sz="2500" b="1"/>
              <a:t>Workflow:</a:t>
            </a:r>
            <a:endParaRPr lang="en-US" sz="2500"/>
          </a:p>
          <a:p>
            <a:r>
              <a:rPr lang="en-US" sz="2500" u="sng"/>
              <a:t>1. Specific Ontology Editing</a:t>
            </a:r>
            <a:endParaRPr lang="en-US" sz="2500"/>
          </a:p>
          <a:p>
            <a:r>
              <a:rPr lang="en-US" sz="2500"/>
              <a:t>--Protege</a:t>
            </a:r>
            <a:endParaRPr lang="en-US" sz="2500"/>
          </a:p>
          <a:p>
            <a:r>
              <a:rPr lang="en-US" sz="2500">
                <a:solidFill>
                  <a:schemeClr val="bg1">
                    <a:lumMod val="75000"/>
                  </a:schemeClr>
                </a:solidFill>
              </a:rPr>
              <a:t>(1) Clarification and Enrichment of ...</a:t>
            </a:r>
            <a:endParaRPr lang="en-US" sz="2500">
              <a:solidFill>
                <a:schemeClr val="bg1">
                  <a:lumMod val="75000"/>
                </a:schemeClr>
              </a:solidFill>
            </a:endParaRPr>
          </a:p>
          <a:p>
            <a:r>
              <a:rPr lang="en-US" sz="2500">
                <a:solidFill>
                  <a:schemeClr val="bg1">
                    <a:lumMod val="75000"/>
                  </a:schemeClr>
                </a:solidFill>
              </a:rPr>
              <a:t>(2) Semantic reinforcement. Eg:inverse</a:t>
            </a:r>
            <a:endParaRPr lang="en-US" sz="2500">
              <a:solidFill>
                <a:schemeClr val="bg1">
                  <a:lumMod val="75000"/>
                </a:schemeClr>
              </a:solidFill>
            </a:endParaRPr>
          </a:p>
          <a:p>
            <a:pPr lvl="1"/>
            <a:r>
              <a:rPr lang="en-US" sz="2300">
                <a:solidFill>
                  <a:schemeClr val="bg1">
                    <a:lumMod val="75000"/>
                  </a:schemeClr>
                </a:solidFill>
              </a:rPr>
              <a:t>use ontology to replace shapes</a:t>
            </a:r>
            <a:endParaRPr lang="en-US" sz="2300">
              <a:solidFill>
                <a:schemeClr val="bg1">
                  <a:lumMod val="75000"/>
                </a:schemeClr>
              </a:solidFill>
            </a:endParaRPr>
          </a:p>
          <a:p>
            <a:r>
              <a:rPr lang="en-US" sz="2500">
                <a:solidFill>
                  <a:schemeClr val="bg1">
                    <a:lumMod val="75000"/>
                  </a:schemeClr>
                </a:solidFill>
              </a:rPr>
              <a:t>(3) Simplification</a:t>
            </a:r>
            <a:endParaRPr lang="en-US" sz="2500">
              <a:solidFill>
                <a:schemeClr val="bg1">
                  <a:lumMod val="75000"/>
                </a:schemeClr>
              </a:solidFill>
            </a:endParaRPr>
          </a:p>
          <a:p>
            <a:endParaRPr lang="en-US" sz="2400"/>
          </a:p>
          <a:p>
            <a:endParaRPr lang="en-US" sz="2400"/>
          </a:p>
          <a:p>
            <a:endParaRPr lang="en-US" sz="2400"/>
          </a:p>
        </p:txBody>
      </p:sp>
      <p:pic>
        <p:nvPicPr>
          <p:cNvPr id="7" name="Picture 6"/>
          <p:cNvPicPr>
            <a:picLocks noChangeAspect="1"/>
          </p:cNvPicPr>
          <p:nvPr>
            <p:custDataLst>
              <p:tags r:id="rId4"/>
            </p:custDataLst>
          </p:nvPr>
        </p:nvPicPr>
        <p:blipFill>
          <a:blip r:embed="rId5"/>
          <a:stretch>
            <a:fillRect/>
          </a:stretch>
        </p:blipFill>
        <p:spPr>
          <a:xfrm>
            <a:off x="4880610" y="3492500"/>
            <a:ext cx="880110" cy="870585"/>
          </a:xfrm>
          <a:prstGeom prst="rect">
            <a:avLst/>
          </a:prstGeom>
        </p:spPr>
      </p:pic>
      <p:sp>
        <p:nvSpPr>
          <p:cNvPr id="8" name="Slide Number Placeholder 7"/>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sym typeface="+mn-ea"/>
              </a:rPr>
              <a:t>Intelligent Question-answering System</a:t>
            </a:r>
            <a:r>
              <a:rPr lang="en-US" sz="2800">
                <a:sym typeface="+mn-ea"/>
              </a:rPr>
              <a:t> Workflow</a:t>
            </a:r>
            <a:endParaRPr lang="en-US" sz="2800"/>
          </a:p>
        </p:txBody>
      </p:sp>
      <p:sp>
        <p:nvSpPr>
          <p:cNvPr id="3" name="Content Placeholder 2"/>
          <p:cNvSpPr>
            <a:spLocks noGrp="1"/>
          </p:cNvSpPr>
          <p:nvPr>
            <p:ph idx="1"/>
          </p:nvPr>
        </p:nvSpPr>
        <p:spPr/>
        <p:txBody>
          <a:bodyPr>
            <a:normAutofit lnSpcReduction="10000"/>
          </a:bodyPr>
          <a:p>
            <a:pPr>
              <a:lnSpc>
                <a:spcPct val="110000"/>
              </a:lnSpc>
            </a:pPr>
            <a:r>
              <a:rPr lang="en-US" sz="2400" u="sng">
                <a:sym typeface="+mn-ea"/>
              </a:rPr>
              <a:t>2. Ontology Segmentation</a:t>
            </a:r>
            <a:r>
              <a:rPr lang="zh-CN" altLang="en-US" sz="2400">
                <a:sym typeface="+mn-ea"/>
              </a:rPr>
              <a:t>：</a:t>
            </a:r>
            <a:r>
              <a:rPr lang="en-US" altLang="zh-CN" sz="2400">
                <a:sym typeface="+mn-ea"/>
              </a:rPr>
              <a:t>into 3 parts</a:t>
            </a:r>
            <a:endParaRPr lang="en-US" sz="2400">
              <a:sym typeface="+mn-ea"/>
            </a:endParaRPr>
          </a:p>
          <a:p>
            <a:pPr>
              <a:lnSpc>
                <a:spcPct val="110000"/>
              </a:lnSpc>
            </a:pPr>
            <a:r>
              <a:rPr lang="en-US" sz="2400" u="sng">
                <a:sym typeface="+mn-ea"/>
              </a:rPr>
              <a:t>3. Entity Extraction from the Ontology Segments</a:t>
            </a:r>
            <a:endParaRPr lang="en-US" sz="2400">
              <a:sym typeface="+mn-ea"/>
            </a:endParaRPr>
          </a:p>
          <a:p>
            <a:pPr marL="457200" lvl="1" indent="0">
              <a:lnSpc>
                <a:spcPct val="110000"/>
              </a:lnSpc>
              <a:buNone/>
            </a:pPr>
            <a:r>
              <a:rPr lang="en-US" sz="2200">
                <a:sym typeface="+mn-ea"/>
              </a:rPr>
              <a:t>LLMs are prompted to extract (isolated) entities from an NLQ by mapping them with all segments of the ontology. Hereby, the “entities” also include </a:t>
            </a:r>
            <a:r>
              <a:rPr lang="en-US" sz="2200" u="sng">
                <a:sym typeface="+mn-ea"/>
              </a:rPr>
              <a:t>class, property, or instance</a:t>
            </a:r>
            <a:r>
              <a:rPr lang="en-US" sz="2200">
                <a:sym typeface="+mn-ea"/>
              </a:rPr>
              <a:t>.</a:t>
            </a:r>
            <a:endParaRPr lang="en-US" sz="2200">
              <a:sym typeface="+mn-ea"/>
            </a:endParaRPr>
          </a:p>
          <a:p>
            <a:pPr marL="457200" lvl="1" indent="0">
              <a:lnSpc>
                <a:spcPct val="110000"/>
              </a:lnSpc>
              <a:buNone/>
            </a:pPr>
            <a:r>
              <a:rPr lang="en-US" altLang="zh-CN" sz="2200">
                <a:sym typeface="+mn-ea"/>
              </a:rPr>
              <a:t>--</a:t>
            </a:r>
            <a:r>
              <a:rPr lang="en-US" altLang="zh-CN" sz="2200">
                <a:solidFill>
                  <a:schemeClr val="accent6"/>
                </a:solidFill>
                <a:sym typeface="+mn-ea"/>
              </a:rPr>
              <a:t>key point</a:t>
            </a:r>
            <a:r>
              <a:rPr lang="zh-CN" altLang="en-US" sz="2200">
                <a:sym typeface="+mn-ea"/>
              </a:rPr>
              <a:t>！</a:t>
            </a:r>
            <a:r>
              <a:rPr lang="en-US" altLang="zh-CN" sz="2200">
                <a:solidFill>
                  <a:schemeClr val="bg1">
                    <a:lumMod val="85000"/>
                  </a:schemeClr>
                </a:solidFill>
                <a:sym typeface="+mn-ea"/>
              </a:rPr>
              <a:t>It decides whether this approach is robust enough</a:t>
            </a:r>
            <a:endParaRPr lang="en-US">
              <a:sym typeface="+mn-ea"/>
            </a:endParaRPr>
          </a:p>
          <a:p>
            <a:pPr>
              <a:lnSpc>
                <a:spcPct val="110000"/>
              </a:lnSpc>
            </a:pPr>
            <a:r>
              <a:rPr lang="en-US" sz="2400">
                <a:sym typeface="+mn-ea"/>
              </a:rPr>
              <a:t>4. (Ontology) Subgraph Re-Assembly</a:t>
            </a:r>
            <a:endParaRPr lang="en-US" sz="2400"/>
          </a:p>
          <a:p>
            <a:pPr lvl="1">
              <a:lnSpc>
                <a:spcPct val="110000"/>
              </a:lnSpc>
            </a:pPr>
            <a:r>
              <a:rPr lang="en-US" altLang="zh-CN"/>
              <a:t>Ontology is also a special graph! </a:t>
            </a:r>
            <a:r>
              <a:rPr lang="en-US" altLang="zh-CN">
                <a:solidFill>
                  <a:schemeClr val="bg1">
                    <a:lumMod val="85000"/>
                  </a:schemeClr>
                </a:solidFill>
              </a:rPr>
              <a:t>The nodes represent classes,</a:t>
            </a:r>
            <a:endParaRPr lang="en-US" altLang="zh-CN"/>
          </a:p>
          <a:p>
            <a:pPr lvl="1">
              <a:lnSpc>
                <a:spcPct val="110000"/>
              </a:lnSpc>
            </a:pPr>
            <a:r>
              <a:rPr lang="en-US" altLang="zh-CN">
                <a:solidFill>
                  <a:schemeClr val="accent1"/>
                </a:solidFill>
              </a:rPr>
              <a:t>Ambiguity of NLQ-&gt;extract more entities than actually need-&gt;bas</a:t>
            </a:r>
            <a:r>
              <a:rPr lang="en-US" altLang="zh-CN">
                <a:solidFill>
                  <a:schemeClr val="accent1"/>
                </a:solidFill>
              </a:rPr>
              <a:t>is for recommendation</a:t>
            </a:r>
            <a:endParaRPr lang="en-US" altLang="zh-CN">
              <a:solidFill>
                <a:schemeClr val="accent1"/>
              </a:solidFill>
            </a:endParaRPr>
          </a:p>
        </p:txBody>
      </p:sp>
      <p:sp>
        <p:nvSpPr>
          <p:cNvPr id="6" name="Slide Number Placeholder 5"/>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normAutofit lnSpcReduction="20000"/>
          </a:bodyPr>
          <a:p>
            <a:pPr>
              <a:lnSpc>
                <a:spcPct val="100000"/>
              </a:lnSpc>
            </a:pPr>
            <a:r>
              <a:rPr lang="en-US" sz="2200">
                <a:sym typeface="+mn-ea"/>
              </a:rPr>
              <a:t>5. SPARQL Generation and Verification Based on Subgraph</a:t>
            </a:r>
            <a:endParaRPr lang="en-US" sz="2200">
              <a:sym typeface="+mn-ea"/>
            </a:endParaRPr>
          </a:p>
          <a:p>
            <a:pPr lvl="1">
              <a:lnSpc>
                <a:spcPct val="100000"/>
              </a:lnSpc>
            </a:pPr>
            <a:r>
              <a:rPr lang="en-US" altLang="zh-CN" sz="2200">
                <a:sym typeface="+mn-ea"/>
              </a:rPr>
              <a:t>(1)</a:t>
            </a:r>
            <a:r>
              <a:rPr lang="en-US" sz="2200">
                <a:sym typeface="+mn-ea"/>
              </a:rPr>
              <a:t>claude 4 (2) reflection: ontology for validation </a:t>
            </a:r>
            <a:r>
              <a:rPr lang="en-US" sz="2200">
                <a:solidFill>
                  <a:schemeClr val="accent5">
                    <a:lumMod val="75000"/>
                  </a:schemeClr>
                </a:solidFill>
                <a:sym typeface="+mn-ea"/>
              </a:rPr>
              <a:t>instead of shapes</a:t>
            </a:r>
            <a:endParaRPr lang="en-US" sz="2200">
              <a:solidFill>
                <a:srgbClr val="002060"/>
              </a:solidFill>
            </a:endParaRPr>
          </a:p>
          <a:p>
            <a:pPr>
              <a:lnSpc>
                <a:spcPct val="100000"/>
              </a:lnSpc>
            </a:pPr>
            <a:r>
              <a:rPr lang="en-US" sz="2200">
                <a:sym typeface="+mn-ea"/>
              </a:rPr>
              <a:t>6. </a:t>
            </a:r>
            <a:r>
              <a:rPr lang="en-US" sz="2200">
                <a:solidFill>
                  <a:schemeClr val="accent6">
                    <a:lumMod val="75000"/>
                  </a:schemeClr>
                </a:solidFill>
                <a:sym typeface="+mn-ea"/>
              </a:rPr>
              <a:t>Retrieval Augmented Generation</a:t>
            </a:r>
            <a:r>
              <a:rPr lang="en-US" sz="2200">
                <a:sym typeface="+mn-ea"/>
              </a:rPr>
              <a:t>(RAG)</a:t>
            </a:r>
            <a:endParaRPr lang="en-US" sz="2200">
              <a:sym typeface="+mn-ea"/>
            </a:endParaRPr>
          </a:p>
          <a:p>
            <a:pPr lvl="1">
              <a:lnSpc>
                <a:spcPct val="100000"/>
              </a:lnSpc>
            </a:pPr>
            <a:r>
              <a:rPr lang="en-US" sz="2200"/>
              <a:t>Illustration on the retrieval result...</a:t>
            </a:r>
            <a:endParaRPr lang="en-US" sz="2200"/>
          </a:p>
          <a:p>
            <a:pPr marL="457200" lvl="1" indent="0">
              <a:lnSpc>
                <a:spcPct val="100000"/>
              </a:lnSpc>
              <a:buNone/>
            </a:pPr>
            <a:r>
              <a:rPr lang="en-US" sz="2200"/>
              <a:t>-&gt; </a:t>
            </a:r>
            <a:r>
              <a:rPr sz="2200" b="1">
                <a:solidFill>
                  <a:srgbClr val="7030A0"/>
                </a:solidFill>
              </a:rPr>
              <a:t>A combination of LLMs' general knowledge and Knowledge Graph's domain-specific knowledge</a:t>
            </a:r>
            <a:endParaRPr sz="2200"/>
          </a:p>
          <a:p>
            <a:pPr lvl="1">
              <a:lnSpc>
                <a:spcPct val="100000"/>
              </a:lnSpc>
            </a:pPr>
            <a:r>
              <a:rPr lang="en-US" sz="2200"/>
              <a:t>2 scenarios of the rusults:</a:t>
            </a:r>
            <a:endParaRPr lang="en-US" sz="2200"/>
          </a:p>
          <a:p>
            <a:pPr lvl="1">
              <a:lnSpc>
                <a:spcPct val="100000"/>
              </a:lnSpc>
            </a:pPr>
            <a:r>
              <a:rPr lang="en-US" sz="2200">
                <a:solidFill>
                  <a:schemeClr val="bg1">
                    <a:lumMod val="75000"/>
                  </a:schemeClr>
                </a:solidFill>
              </a:rPr>
              <a:t>(1) If the result is too large or complicated</a:t>
            </a:r>
            <a:r>
              <a:rPr lang="en-US" sz="2200"/>
              <a:t> (2) If the result is too small or even empty:</a:t>
            </a:r>
            <a:endParaRPr lang="en-US" sz="2200"/>
          </a:p>
          <a:p>
            <a:pPr marL="914400" lvl="2" indent="0">
              <a:lnSpc>
                <a:spcPct val="110000"/>
              </a:lnSpc>
              <a:buNone/>
            </a:pPr>
            <a:r>
              <a:rPr lang="en-US" sz="2200"/>
              <a:t>broaden the retrieval scope by relaxing query conditions/constraints in the SPARQL query, and other possible query patterns can be recommended</a:t>
            </a:r>
            <a:endParaRPr lang="en-US" sz="2200"/>
          </a:p>
          <a:p>
            <a:pPr lvl="0">
              <a:lnSpc>
                <a:spcPct val="100000"/>
              </a:lnSpc>
            </a:pPr>
            <a:r>
              <a:rPr lang="en-US" sz="2200">
                <a:solidFill>
                  <a:schemeClr val="tx1"/>
                </a:solidFill>
                <a:sym typeface="+mn-ea"/>
              </a:rPr>
              <a:t>7. </a:t>
            </a:r>
            <a:r>
              <a:rPr lang="en-US" sz="2200">
                <a:solidFill>
                  <a:schemeClr val="accent6">
                    <a:lumMod val="75000"/>
                  </a:schemeClr>
                </a:solidFill>
                <a:sym typeface="+mn-ea"/>
              </a:rPr>
              <a:t>Recommendation System: based on the neighborhood in the ontology subgraph</a:t>
            </a:r>
            <a:endParaRPr lang="en-US" sz="2200">
              <a:solidFill>
                <a:schemeClr val="tx1"/>
              </a:solidFill>
              <a:sym typeface="+mn-ea"/>
            </a:endParaRPr>
          </a:p>
          <a:p>
            <a:pPr lvl="1"/>
            <a:endParaRPr lang="en-US"/>
          </a:p>
          <a:p>
            <a:endParaRPr lang="en-US"/>
          </a:p>
        </p:txBody>
      </p:sp>
      <p:sp>
        <p:nvSpPr>
          <p:cNvPr id="5" name="Title 4"/>
          <p:cNvSpPr/>
          <p:nvPr>
            <p:ph type="title"/>
          </p:nvPr>
        </p:nvSpPr>
        <p:spPr/>
        <p:txBody>
          <a:bodyPr/>
          <a:p>
            <a:r>
              <a:rPr lang="en-US" sz="2800">
                <a:sym typeface="+mn-ea"/>
              </a:rPr>
              <a:t>intelligent Question-answering System Workflow</a:t>
            </a:r>
            <a:endParaRPr lang="en-US" sz="2800"/>
          </a:p>
        </p:txBody>
      </p:sp>
      <p:sp>
        <p:nvSpPr>
          <p:cNvPr id="7" name="Slide Number Placeholder 6"/>
          <p:cNvSpPr>
            <a:spLocks noGrp="1"/>
          </p:cNvSpPr>
          <p:nvPr>
            <p:ph type="sldNum" sz="quarter" idx="12"/>
          </p:nvPr>
        </p:nvSpPr>
        <p:spPr/>
        <p:txBody>
          <a:bodyPr/>
          <a:p>
            <a:fld id="{917EFF0A-9862-4FB3-B05C-A00ABA0EDD02}" type="slidenum">
              <a:rPr lang="zh-CN" altLang="en-US" smtClean="0"/>
            </a:fld>
            <a:endParaRPr lang="zh-CN" altLang="en-US"/>
          </a:p>
        </p:txBody>
      </p:sp>
      <p:sp>
        <p:nvSpPr>
          <p:cNvPr id="2" name="Text Box 1"/>
          <p:cNvSpPr txBox="1"/>
          <p:nvPr/>
        </p:nvSpPr>
        <p:spPr>
          <a:xfrm>
            <a:off x="-62865" y="1819910"/>
            <a:ext cx="4064000" cy="368300"/>
          </a:xfrm>
          <a:prstGeom prst="rect">
            <a:avLst/>
          </a:prstGeom>
          <a:noFill/>
        </p:spPr>
        <p:txBody>
          <a:bodyPr wrap="square" rtlCol="0">
            <a:spAutoFit/>
          </a:bodyPr>
          <a:p>
            <a:r>
              <a:rPr lang="en-US">
                <a:solidFill>
                  <a:schemeClr val="bg1">
                    <a:lumMod val="85000"/>
                  </a:schemeClr>
                </a:solidFill>
              </a:rPr>
              <a:t>mainbody</a:t>
            </a:r>
            <a:endParaRPr lang="en-US">
              <a:solidFill>
                <a:schemeClr val="bg1">
                  <a:lumMod val="85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4730" y="258445"/>
            <a:ext cx="5068570" cy="1106805"/>
          </a:xfrm>
        </p:spPr>
        <p:txBody>
          <a:bodyPr>
            <a:normAutofit/>
          </a:bodyPr>
          <a:p>
            <a:r>
              <a:rPr lang="en-US" sz="2400">
                <a:sym typeface="+mn-ea"/>
              </a:rPr>
              <a:t>The Ontology Subgraph with Its N</a:t>
            </a:r>
            <a:r>
              <a:rPr lang="en-US" sz="2400">
                <a:sym typeface="+mn-ea"/>
              </a:rPr>
              <a:t>eighbourhood for the NLQ: </a:t>
            </a:r>
            <a:endParaRPr lang="en-US" sz="2400">
              <a:sym typeface="+mn-ea"/>
            </a:endParaRPr>
          </a:p>
        </p:txBody>
      </p:sp>
      <p:pic>
        <p:nvPicPr>
          <p:cNvPr id="4" name="Picture 3"/>
          <p:cNvPicPr>
            <a:picLocks noChangeAspect="1"/>
          </p:cNvPicPr>
          <p:nvPr>
            <p:custDataLst>
              <p:tags r:id="rId1"/>
            </p:custDataLst>
          </p:nvPr>
        </p:nvPicPr>
        <p:blipFill>
          <a:blip r:embed="rId2"/>
          <a:stretch>
            <a:fillRect/>
          </a:stretch>
        </p:blipFill>
        <p:spPr>
          <a:xfrm>
            <a:off x="898525" y="0"/>
            <a:ext cx="4835525" cy="6858000"/>
          </a:xfrm>
          <a:prstGeom prst="rect">
            <a:avLst/>
          </a:prstGeom>
        </p:spPr>
      </p:pic>
      <p:sp>
        <p:nvSpPr>
          <p:cNvPr id="5" name="Content Placeholder 4"/>
          <p:cNvSpPr/>
          <p:nvPr>
            <p:ph idx="1"/>
          </p:nvPr>
        </p:nvSpPr>
        <p:spPr>
          <a:xfrm>
            <a:off x="6095365" y="1365885"/>
            <a:ext cx="5067935" cy="4811395"/>
          </a:xfrm>
        </p:spPr>
        <p:txBody>
          <a:bodyPr>
            <a:noAutofit/>
          </a:bodyPr>
          <a:p>
            <a:pPr>
              <a:lnSpc>
                <a:spcPct val="110000"/>
              </a:lnSpc>
            </a:pPr>
            <a:r>
              <a:rPr lang="en-US" sz="1700" u="sng"/>
              <a:t>Where is the "dongbula" (dobro/dombra, 东不拉) distributed, and what other plucked string instruments are distributed in the same regions/places?</a:t>
            </a:r>
            <a:r>
              <a:rPr lang="en-US" sz="1700"/>
              <a:t> -&gt; </a:t>
            </a:r>
            <a:r>
              <a:rPr lang="en-US" sz="1700">
                <a:solidFill>
                  <a:schemeClr val="accent2">
                    <a:lumMod val="60000"/>
                    <a:lumOff val="40000"/>
                  </a:schemeClr>
                </a:solidFill>
              </a:rPr>
              <a:t>Light Red</a:t>
            </a:r>
            <a:r>
              <a:rPr lang="en-US" sz="1700"/>
              <a:t> Area</a:t>
            </a:r>
            <a:endParaRPr lang="en-US" sz="1700"/>
          </a:p>
          <a:p>
            <a:pPr>
              <a:lnSpc>
                <a:spcPct val="90000"/>
              </a:lnSpc>
            </a:pPr>
            <a:r>
              <a:rPr lang="en-US" altLang="zh-CN" sz="1700"/>
              <a:t>define input:inference 'urn:owl.ccmusicrules0214' PREFIX bf: &lt;http://id.loc.gov/ontologies/bibframe/&gt; PREFIX ctm: &lt;https://lib.ccmusic.edu.cn/ontologies/chinese_traditional_music#&gt; PREFIX rdfs: &lt;http://www.w3.org/2000/01/rdf-schema#&gt;</a:t>
            </a:r>
            <a:endParaRPr lang="en-US" altLang="zh-CN" sz="1700"/>
          </a:p>
          <a:p>
            <a:pPr marL="0" indent="0" fontAlgn="auto">
              <a:lnSpc>
                <a:spcPct val="90000"/>
              </a:lnSpc>
              <a:buNone/>
            </a:pPr>
            <a:r>
              <a:rPr lang="en-US" altLang="zh-CN" sz="1700"/>
              <a:t>SELECT ?place ?placeLabel ?otherInstrument ?otherInstrumentLabel WHERE { ?dongbula rdfs:label "东不拉" ; a ctm:PluckedStringInstrument .</a:t>
            </a:r>
            <a:endParaRPr lang="en-US" altLang="zh-CN" sz="1700"/>
          </a:p>
          <a:p>
            <a:pPr marL="0" indent="0" fontAlgn="auto">
              <a:lnSpc>
                <a:spcPct val="90000"/>
              </a:lnSpc>
              <a:buNone/>
            </a:pPr>
            <a:r>
              <a:rPr lang="en-US" altLang="zh-CN" sz="1700"/>
              <a:t>?dongbula bf:place ?place . ?place rdfs:label ?placeLabel ; ctm:placeHasMusicTypeOrInstrument ?otherInstrument . ?otherInstrument a ctm:PluckedStringInstrument ; rdfs:label ?otherInstrumentLabel .</a:t>
            </a:r>
            <a:endParaRPr lang="en-US" altLang="zh-CN" sz="1700"/>
          </a:p>
          <a:p>
            <a:pPr marL="0" indent="0" fontAlgn="auto">
              <a:lnSpc>
                <a:spcPct val="70000"/>
              </a:lnSpc>
              <a:buNone/>
            </a:pPr>
            <a:r>
              <a:rPr lang="en-US" altLang="zh-CN" sz="1700"/>
              <a:t>  FILTER(?otherInstrument != ?dongbula) }</a:t>
            </a:r>
            <a:endParaRPr lang="en-US" altLang="zh-CN" sz="1700"/>
          </a:p>
        </p:txBody>
      </p:sp>
      <p:sp>
        <p:nvSpPr>
          <p:cNvPr id="3" name="Text Box 2"/>
          <p:cNvSpPr txBox="1"/>
          <p:nvPr/>
        </p:nvSpPr>
        <p:spPr>
          <a:xfrm>
            <a:off x="898525" y="6858000"/>
            <a:ext cx="6096000" cy="1106805"/>
          </a:xfrm>
          <a:prstGeom prst="rect">
            <a:avLst/>
          </a:prstGeom>
          <a:noFill/>
        </p:spPr>
        <p:txBody>
          <a:bodyPr wrap="square" rtlCol="0" anchor="t">
            <a:spAutoFit/>
          </a:bodyPr>
          <a:p>
            <a:pPr>
              <a:lnSpc>
                <a:spcPct val="110000"/>
              </a:lnSpc>
            </a:pPr>
            <a:r>
              <a:rPr lang="en-US" sz="2000">
                <a:sym typeface="+mn-ea"/>
              </a:rPr>
              <a:t>Reflection</a:t>
            </a:r>
            <a:r>
              <a:rPr lang="zh-CN" altLang="en-US" sz="2000">
                <a:sym typeface="+mn-ea"/>
              </a:rPr>
              <a:t>：</a:t>
            </a:r>
            <a:endParaRPr lang="zh-CN" altLang="en-US" sz="2000"/>
          </a:p>
          <a:p>
            <a:pPr>
              <a:lnSpc>
                <a:spcPct val="110000"/>
              </a:lnSpc>
            </a:pPr>
            <a:r>
              <a:rPr lang="en-US" altLang="zh-CN" sz="2000">
                <a:sym typeface="+mn-ea"/>
              </a:rPr>
              <a:t>(1) The Ambiguity of NLQ necessiates recommendation</a:t>
            </a:r>
            <a:endParaRPr lang="en-US" altLang="zh-CN" sz="2000"/>
          </a:p>
          <a:p>
            <a:pPr>
              <a:lnSpc>
                <a:spcPct val="110000"/>
              </a:lnSpc>
            </a:pPr>
            <a:r>
              <a:rPr lang="en-US" altLang="zh-CN" sz="2000">
                <a:sym typeface="+mn-ea"/>
              </a:rPr>
              <a:t>(2) </a:t>
            </a:r>
            <a:r>
              <a:rPr lang="en-US" altLang="zh-CN" sz="2000">
                <a:solidFill>
                  <a:schemeClr val="bg1">
                    <a:lumMod val="75000"/>
                  </a:schemeClr>
                </a:solidFill>
                <a:sym typeface="+mn-ea"/>
              </a:rPr>
              <a:t>Limitation of the approach: SPO-triples-question</a:t>
            </a:r>
            <a:endParaRPr lang="en-US" altLang="zh-CN" sz="2000">
              <a:solidFill>
                <a:schemeClr val="bg1">
                  <a:lumMod val="75000"/>
                </a:schemeClr>
              </a:solidFill>
              <a:sym typeface="+mn-ea"/>
            </a:endParaRPr>
          </a:p>
        </p:txBody>
      </p:sp>
      <p:sp>
        <p:nvSpPr>
          <p:cNvPr id="7" name="Slide Number Placeholder 6"/>
          <p:cNvSpPr>
            <a:spLocks noGrp="1"/>
          </p:cNvSpPr>
          <p:nvPr>
            <p:ph type="sldNum" sz="quarter" idx="12"/>
          </p:nvPr>
        </p:nvSpPr>
        <p:spPr/>
        <p:txBody>
          <a:bodyPr/>
          <a:p>
            <a:fld id="{917EFF0A-9862-4FB3-B05C-A00ABA0EDD02}" type="slidenum">
              <a:rPr lang="zh-CN" altLang="en-US" smtClean="0"/>
            </a:fld>
            <a:endParaRPr lang="zh-CN" altLang="en-US"/>
          </a:p>
        </p:txBody>
      </p:sp>
      <p:sp>
        <p:nvSpPr>
          <p:cNvPr id="6" name="Text Box 5"/>
          <p:cNvSpPr txBox="1"/>
          <p:nvPr/>
        </p:nvSpPr>
        <p:spPr>
          <a:xfrm>
            <a:off x="8625840" y="1144905"/>
            <a:ext cx="1275080" cy="337185"/>
          </a:xfrm>
          <a:prstGeom prst="rect">
            <a:avLst/>
          </a:prstGeom>
          <a:noFill/>
        </p:spPr>
        <p:txBody>
          <a:bodyPr wrap="square" rtlCol="0" anchor="t">
            <a:spAutoFit/>
          </a:bodyPr>
          <a:p>
            <a:r>
              <a:rPr lang="en-US" sz="1600">
                <a:solidFill>
                  <a:schemeClr val="bg1">
                    <a:lumMod val="50000"/>
                  </a:schemeClr>
                </a:solidFill>
              </a:rPr>
              <a:t>/ˈdɒbrəʊ/</a:t>
            </a:r>
            <a:endParaRPr lang="en-US" sz="1600">
              <a:solidFill>
                <a:schemeClr val="bg1">
                  <a:lumMod val="50000"/>
                </a:schemeClr>
              </a:solidFill>
            </a:endParaRPr>
          </a:p>
        </p:txBody>
      </p:sp>
      <p:sp>
        <p:nvSpPr>
          <p:cNvPr id="8" name="Text Box 7"/>
          <p:cNvSpPr txBox="1"/>
          <p:nvPr/>
        </p:nvSpPr>
        <p:spPr>
          <a:xfrm>
            <a:off x="2288540" y="6903720"/>
            <a:ext cx="6096000" cy="368300"/>
          </a:xfrm>
          <a:prstGeom prst="rect">
            <a:avLst/>
          </a:prstGeom>
          <a:noFill/>
        </p:spPr>
        <p:txBody>
          <a:bodyPr wrap="square" rtlCol="0" anchor="t">
            <a:spAutoFit/>
          </a:bodyPr>
          <a:p>
            <a:r>
              <a:rPr lang="en-US">
                <a:solidFill>
                  <a:schemeClr val="bg1">
                    <a:lumMod val="75000"/>
                  </a:schemeClr>
                </a:solidFill>
              </a:rPr>
              <a:t>By the way, I'd like to add something.</a:t>
            </a:r>
            <a:endParaRPr lang="en-US">
              <a:solidFill>
                <a:schemeClr val="bg1">
                  <a:lumMod val="7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sym typeface="+mn-ea"/>
              </a:rPr>
              <a:t>intelligent question-answering system workflow</a:t>
            </a:r>
            <a:endParaRPr lang="en-US" sz="2800"/>
          </a:p>
        </p:txBody>
      </p:sp>
      <p:sp>
        <p:nvSpPr>
          <p:cNvPr id="3" name="Content Placeholder 2"/>
          <p:cNvSpPr>
            <a:spLocks noGrp="1"/>
          </p:cNvSpPr>
          <p:nvPr>
            <p:ph idx="1"/>
          </p:nvPr>
        </p:nvSpPr>
        <p:spPr/>
        <p:txBody>
          <a:bodyPr/>
          <a:p>
            <a:r>
              <a:rPr lang="en-US" sz="2200">
                <a:sym typeface="+mn-ea"/>
              </a:rPr>
              <a:t>The recommended pairs of NLQ &amp; SPARQLs are based on the neighbourhood of the subgraph</a:t>
            </a:r>
            <a:endParaRPr lang="en-US" sz="2200">
              <a:sym typeface="+mn-ea"/>
            </a:endParaRPr>
          </a:p>
          <a:p>
            <a:r>
              <a:rPr lang="en-US" sz="2200"/>
              <a:t>ontology neighbourhood + other SPARQL =&gt; other NLQs (e.g.):</a:t>
            </a:r>
            <a:endParaRPr lang="en-US" sz="2200"/>
          </a:p>
          <a:p>
            <a:pPr lvl="1">
              <a:lnSpc>
                <a:spcPct val="100000"/>
              </a:lnSpc>
            </a:pPr>
            <a:r>
              <a:rPr lang="en-US" sz="2000"/>
              <a:t>(1) What acoustic classification does the Dobro belong to, and what other instruments are in the same acoustic classification?</a:t>
            </a:r>
            <a:endParaRPr lang="en-US" sz="2000"/>
          </a:p>
          <a:p>
            <a:pPr lvl="1">
              <a:lnSpc>
                <a:spcPct val="100000"/>
              </a:lnSpc>
            </a:pPr>
            <a:r>
              <a:rPr lang="en-US" sz="2000"/>
              <a:t>(2) In the regions where Dongbula is distributed, besides plucked string instruments, what other types of instruments are there?</a:t>
            </a:r>
            <a:endParaRPr lang="en-US" sz="2000"/>
          </a:p>
          <a:p>
            <a:pPr lvl="1">
              <a:lnSpc>
                <a:spcPct val="100000"/>
              </a:lnSpc>
            </a:pPr>
            <a:r>
              <a:rPr lang="en-US" sz="2000"/>
              <a:t>(3) What music types or genres are found in the regions where Dongbula is distributed?</a:t>
            </a:r>
            <a:endParaRPr lang="en-US" sz="2000"/>
          </a:p>
          <a:p>
            <a:r>
              <a:rPr lang="en-US" sz="2000"/>
              <a:t>knowledge reasoning</a:t>
            </a:r>
            <a:endParaRPr lang="en-US" sz="2000"/>
          </a:p>
          <a:p>
            <a:r>
              <a:rPr lang="en-US" sz="2000"/>
              <a:t>knowledge </a:t>
            </a:r>
            <a:r>
              <a:rPr lang="en-US" sz="1800"/>
              <a:t>Question-Answering</a:t>
            </a:r>
            <a:endParaRPr lang="en-US" sz="2000"/>
          </a:p>
          <a:p>
            <a:r>
              <a:rPr lang="en-US" sz="2000"/>
              <a:t>knowledge recommendation</a:t>
            </a:r>
            <a:endParaRPr lang="en-US" sz="2000"/>
          </a:p>
          <a:p>
            <a:pPr marL="0" indent="0">
              <a:buNone/>
            </a:pPr>
            <a:endParaRPr lang="en-US" sz="2000"/>
          </a:p>
          <a:p>
            <a:endParaRPr lang="en-US" sz="2000"/>
          </a:p>
        </p:txBody>
      </p:sp>
      <p:sp>
        <p:nvSpPr>
          <p:cNvPr id="8" name="Right Brace 7"/>
          <p:cNvSpPr/>
          <p:nvPr>
            <p:custDataLst>
              <p:tags r:id="rId1"/>
            </p:custDataLst>
          </p:nvPr>
        </p:nvSpPr>
        <p:spPr>
          <a:xfrm>
            <a:off x="4218305" y="4824095"/>
            <a:ext cx="260350" cy="1007110"/>
          </a:xfrm>
          <a:prstGeom prst="rightBrace">
            <a:avLst>
              <a:gd name="adj1" fmla="val 75862"/>
              <a:gd name="adj2" fmla="val 50012"/>
            </a:avLst>
          </a:prstGeom>
          <a:ln w="28575" cap="flat" cmpd="sng">
            <a:solidFill>
              <a:schemeClr val="accent6">
                <a:lumMod val="75000"/>
              </a:schemeClr>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 name="Text Box 4"/>
          <p:cNvSpPr txBox="1"/>
          <p:nvPr/>
        </p:nvSpPr>
        <p:spPr>
          <a:xfrm>
            <a:off x="4507865" y="5156200"/>
            <a:ext cx="682625" cy="368300"/>
          </a:xfrm>
          <a:prstGeom prst="rect">
            <a:avLst/>
          </a:prstGeom>
          <a:noFill/>
        </p:spPr>
        <p:txBody>
          <a:bodyPr wrap="square" rtlCol="0">
            <a:spAutoFit/>
          </a:bodyPr>
          <a:p>
            <a:r>
              <a:rPr lang="en-US" b="1">
                <a:solidFill>
                  <a:schemeClr val="accent6">
                    <a:lumMod val="75000"/>
                  </a:schemeClr>
                </a:solidFill>
              </a:rPr>
              <a:t>=&gt;</a:t>
            </a:r>
            <a:endParaRPr lang="en-US" b="1">
              <a:solidFill>
                <a:schemeClr val="accent6">
                  <a:lumMod val="75000"/>
                </a:schemeClr>
              </a:solidFill>
            </a:endParaRPr>
          </a:p>
        </p:txBody>
      </p:sp>
      <p:sp>
        <p:nvSpPr>
          <p:cNvPr id="6" name="Text Box 5"/>
          <p:cNvSpPr txBox="1"/>
          <p:nvPr/>
        </p:nvSpPr>
        <p:spPr>
          <a:xfrm>
            <a:off x="4998085" y="5133340"/>
            <a:ext cx="6355715" cy="368300"/>
          </a:xfrm>
          <a:prstGeom prst="rect">
            <a:avLst/>
          </a:prstGeom>
          <a:noFill/>
        </p:spPr>
        <p:txBody>
          <a:bodyPr wrap="square" rtlCol="0">
            <a:spAutoFit/>
          </a:bodyPr>
          <a:p>
            <a:r>
              <a:rPr lang="en-US">
                <a:solidFill>
                  <a:schemeClr val="accent6">
                    <a:lumMod val="75000"/>
                  </a:schemeClr>
                </a:solidFill>
              </a:rPr>
              <a:t>a robust system with nearly 100% recall rate and 80% precision</a:t>
            </a:r>
            <a:endParaRPr lang="en-US">
              <a:solidFill>
                <a:schemeClr val="accent6">
                  <a:lumMod val="75000"/>
                </a:schemeClr>
              </a:solidFill>
            </a:endParaRPr>
          </a:p>
        </p:txBody>
      </p:sp>
      <p:sp>
        <p:nvSpPr>
          <p:cNvPr id="7" name="Slide Number Placeholder 6"/>
          <p:cNvSpPr>
            <a:spLocks noGrp="1"/>
          </p:cNvSpPr>
          <p:nvPr>
            <p:ph type="sldNum" sz="quarter" idx="12"/>
          </p:nvPr>
        </p:nvSpPr>
        <p:spPr/>
        <p:txBody>
          <a:bodyPr/>
          <a:p>
            <a:fld id="{917EFF0A-9862-4FB3-B05C-A00ABA0EDD02}" type="slidenum">
              <a:rPr lang="zh-CN" altLang="en-US" smtClean="0"/>
            </a:fld>
            <a:endParaRPr lang="zh-CN" altLang="en-US"/>
          </a:p>
        </p:txBody>
      </p:sp>
      <p:sp>
        <p:nvSpPr>
          <p:cNvPr id="4" name="Text Box 3"/>
          <p:cNvSpPr txBox="1"/>
          <p:nvPr/>
        </p:nvSpPr>
        <p:spPr>
          <a:xfrm>
            <a:off x="5754370" y="2252980"/>
            <a:ext cx="6096000" cy="368300"/>
          </a:xfrm>
          <a:prstGeom prst="rect">
            <a:avLst/>
          </a:prstGeom>
          <a:noFill/>
        </p:spPr>
        <p:txBody>
          <a:bodyPr wrap="square" rtlCol="0" anchor="t">
            <a:spAutoFit/>
          </a:bodyPr>
          <a:p>
            <a:r>
              <a:rPr lang="en-US">
                <a:solidFill>
                  <a:schemeClr val="bg1">
                    <a:lumMod val="85000"/>
                  </a:schemeClr>
                </a:solidFill>
              </a:rPr>
              <a:t>inversely</a:t>
            </a:r>
            <a:endParaRPr lang="en-US">
              <a:solidFill>
                <a:schemeClr val="bg1">
                  <a:lumMod val="8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641465" y="345440"/>
            <a:ext cx="5454650" cy="6212205"/>
          </a:xfrm>
          <a:prstGeom prst="rect">
            <a:avLst/>
          </a:prstGeom>
          <a:noFill/>
        </p:spPr>
        <p:txBody>
          <a:bodyPr wrap="square" rtlCol="0" anchor="t">
            <a:noAutofit/>
          </a:bodyPr>
          <a:p>
            <a:pPr algn="just">
              <a:lnSpc>
                <a:spcPct val="110000"/>
              </a:lnSpc>
            </a:pPr>
            <a:r>
              <a:rPr lang="en-US" sz="1600"/>
              <a:t>The project has received strong support from the Technical Department of the Library of the China Conservatory of Music and teachers and students of the Digital Humanities Workshop; it has also received attention and professional support from a series of experts and scholars in the field of traditional music in China. The works of some experts and scholars are important sources of metadata cataloging information for this project: such as Du Yaxiong (Overview of Folk Music of Ethnic Minorities in China), Wang Yaohua (Introduction to Traditional Chinese Music, 2020 edition), Ying Youqin (Dictionary of Chinese Musical Instruments), Yuan Jingfang (Introduction to Chinese Musical Species, 2021 edition), Lu Yingkun, Zhao Xiaonan, Wu Xiaoping, Jing Entao, Huang Siqi, Wan Xiaodong, etc. The project database construction has received foreign support from Professor Wang Xiaoguang, Director of the Cultural Heritage Intelligent Computing Laboratory of Wuhan University, </a:t>
            </a:r>
            <a:r>
              <a:rPr lang="en-US" sz="1600" u="sng"/>
              <a:t>Professor Ichiro Fujinaga of the Schulich School of Music of McGill University</a:t>
            </a:r>
            <a:r>
              <a:rPr lang="en-US" sz="1600"/>
              <a:t>, Professor Jia Junzhi of the School of Information Resources and Resource Management of Renmin University of China, Professor Ou Shiyan of the School of Information Management of Nanjing University, and Mr. Zhu Houquan, General Manager of Beijing Yuanyin Technology Co., Ltd. Special thanks!</a:t>
            </a:r>
            <a:endParaRPr lang="en-US" sz="1600"/>
          </a:p>
        </p:txBody>
      </p:sp>
      <p:pic>
        <p:nvPicPr>
          <p:cNvPr id="4" name="Content Placeholder 3"/>
          <p:cNvPicPr>
            <a:picLocks noChangeAspect="1"/>
          </p:cNvPicPr>
          <p:nvPr>
            <p:ph idx="1"/>
            <p:custDataLst>
              <p:tags r:id="rId1"/>
            </p:custDataLst>
          </p:nvPr>
        </p:nvPicPr>
        <p:blipFill>
          <a:blip r:embed="rId2"/>
          <a:stretch>
            <a:fillRect/>
          </a:stretch>
        </p:blipFill>
        <p:spPr>
          <a:xfrm>
            <a:off x="258445" y="-3810"/>
            <a:ext cx="6389370" cy="6861810"/>
          </a:xfrm>
          <a:prstGeom prst="rect">
            <a:avLst/>
          </a:prstGeom>
        </p:spPr>
      </p:pic>
      <p:pic>
        <p:nvPicPr>
          <p:cNvPr id="6" name="Picture 5"/>
          <p:cNvPicPr>
            <a:picLocks noChangeAspect="1"/>
          </p:cNvPicPr>
          <p:nvPr>
            <p:custDataLst>
              <p:tags r:id="rId3"/>
            </p:custDataLst>
          </p:nvPr>
        </p:nvPicPr>
        <p:blipFill>
          <a:blip r:embed="rId4"/>
          <a:srcRect l="5435" r="5092"/>
          <a:stretch>
            <a:fillRect/>
          </a:stretch>
        </p:blipFill>
        <p:spPr>
          <a:xfrm>
            <a:off x="6605270" y="-6985"/>
            <a:ext cx="5501640" cy="352425"/>
          </a:xfrm>
          <a:prstGeom prst="rect">
            <a:avLst/>
          </a:prstGeom>
        </p:spPr>
      </p:pic>
      <p:sp>
        <p:nvSpPr>
          <p:cNvPr id="7" name="Slide Number Placeholder 6"/>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questions and interaction</a:t>
            </a:r>
            <a:endParaRPr lang="en-US"/>
          </a:p>
        </p:txBody>
      </p:sp>
      <p:sp>
        <p:nvSpPr>
          <p:cNvPr id="3" name="Content Placeholder 2"/>
          <p:cNvSpPr>
            <a:spLocks noGrp="1"/>
          </p:cNvSpPr>
          <p:nvPr>
            <p:ph idx="1"/>
          </p:nvPr>
        </p:nvSpPr>
        <p:spPr/>
        <p:txBody>
          <a:bodyPr/>
          <a:p>
            <a:r>
              <a:rPr lang="en-US" sz="2400"/>
              <a:t>I would greatly appreciate it if you could talk slowly and clearly with me.</a:t>
            </a:r>
            <a:endParaRPr lang="en-US" sz="2400"/>
          </a:p>
          <a:p>
            <a:endParaRPr lang="en-US" sz="1000"/>
          </a:p>
          <a:p>
            <a:r>
              <a:rPr lang="en-US" sz="2400"/>
              <a:t>For the consecutive information about linked data/</a:t>
            </a:r>
            <a:r>
              <a:rPr lang="en-US" sz="2400"/>
              <a:t>semantic web technologies application in music database, please refer to the session of Wednesday (tomorrow)</a:t>
            </a:r>
            <a:r>
              <a:rPr lang="zh-CN" altLang="en-US" sz="2400"/>
              <a:t>：</a:t>
            </a:r>
            <a:endParaRPr lang="zh-CN" altLang="en-US" sz="2400"/>
          </a:p>
          <a:p>
            <a:r>
              <a:rPr lang="en-US" altLang="zh-CN" sz="2400"/>
              <a:t>Session:</a:t>
            </a:r>
            <a:r>
              <a:rPr lang="en-US" altLang="zh-CN" sz="2400" b="1">
                <a:solidFill>
                  <a:schemeClr val="accent1"/>
                </a:solidFill>
              </a:rPr>
              <a:t>Databases for Music Libraries and Archives</a:t>
            </a:r>
            <a:endParaRPr lang="en-US" altLang="zh-CN" sz="2400"/>
          </a:p>
          <a:p>
            <a:r>
              <a:rPr lang="en-US" sz="2400"/>
              <a:t>Our Paper Title: </a:t>
            </a:r>
            <a:r>
              <a:rPr lang="en-US" sz="2400" b="1">
                <a:solidFill>
                  <a:schemeClr val="accent6"/>
                </a:solidFill>
              </a:rPr>
              <a:t>LinkedMusic Project: Integrating Online Music Databases</a:t>
            </a:r>
            <a:endParaRPr lang="en-US" sz="2400"/>
          </a:p>
          <a:p>
            <a:r>
              <a:rPr lang="en-US" sz="2400"/>
              <a:t>https://linkedmusic.ca/</a:t>
            </a:r>
            <a:endParaRPr lang="en-US" sz="2400"/>
          </a:p>
        </p:txBody>
      </p:sp>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pic>
        <p:nvPicPr>
          <p:cNvPr id="6" name="Picture 5"/>
          <p:cNvPicPr>
            <a:picLocks noChangeAspect="1"/>
          </p:cNvPicPr>
          <p:nvPr>
            <p:custDataLst>
              <p:tags r:id="rId1"/>
            </p:custDataLst>
          </p:nvPr>
        </p:nvPicPr>
        <p:blipFill>
          <a:blip r:embed="rId2"/>
          <a:stretch>
            <a:fillRect/>
          </a:stretch>
        </p:blipFill>
        <p:spPr>
          <a:xfrm>
            <a:off x="886460" y="5430520"/>
            <a:ext cx="2835910" cy="685165"/>
          </a:xfrm>
          <a:prstGeom prst="rect">
            <a:avLst/>
          </a:prstGeom>
        </p:spPr>
      </p:pic>
      <p:pic>
        <p:nvPicPr>
          <p:cNvPr id="7" name="Picture 6" descr="sshrc-fip-full-color-fra"/>
          <p:cNvPicPr>
            <a:picLocks noChangeAspect="1"/>
          </p:cNvPicPr>
          <p:nvPr>
            <p:custDataLst>
              <p:tags r:id="rId3"/>
            </p:custDataLst>
          </p:nvPr>
        </p:nvPicPr>
        <p:blipFill>
          <a:blip r:embed="rId4"/>
          <a:srcRect r="36929"/>
          <a:stretch>
            <a:fillRect/>
          </a:stretch>
        </p:blipFill>
        <p:spPr>
          <a:xfrm>
            <a:off x="3635375" y="5391150"/>
            <a:ext cx="5052695" cy="965200"/>
          </a:xfrm>
          <a:prstGeom prst="rect">
            <a:avLst/>
          </a:prstGeom>
        </p:spPr>
      </p:pic>
      <p:pic>
        <p:nvPicPr>
          <p:cNvPr id="8" name="Picture 7" descr="sshrc-fip-full-color-fra"/>
          <p:cNvPicPr>
            <a:picLocks noChangeAspect="1"/>
          </p:cNvPicPr>
          <p:nvPr>
            <p:custDataLst>
              <p:tags r:id="rId5"/>
            </p:custDataLst>
          </p:nvPr>
        </p:nvPicPr>
        <p:blipFill>
          <a:blip r:embed="rId4"/>
          <a:srcRect l="74422" t="1118" r="3677" b="-1118"/>
          <a:stretch>
            <a:fillRect/>
          </a:stretch>
        </p:blipFill>
        <p:spPr>
          <a:xfrm>
            <a:off x="8849360" y="5391150"/>
            <a:ext cx="1754505" cy="965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sym typeface="+mn-ea"/>
              </a:rPr>
              <a:t>Background 1:Intro</a:t>
            </a:r>
            <a:r>
              <a:rPr lang="en-US" sz="2800">
                <a:sym typeface="+mn-ea"/>
              </a:rPr>
              <a:t>duction</a:t>
            </a:r>
            <a:r>
              <a:rPr lang="en-US" sz="2800">
                <a:sym typeface="+mn-ea"/>
              </a:rPr>
              <a:t> of Chinese Traditional Music Culture</a:t>
            </a:r>
            <a:endParaRPr lang="en-US" sz="2800"/>
          </a:p>
        </p:txBody>
      </p:sp>
      <p:sp>
        <p:nvSpPr>
          <p:cNvPr id="3" name="Content Placeholder 2"/>
          <p:cNvSpPr>
            <a:spLocks noGrp="1"/>
          </p:cNvSpPr>
          <p:nvPr>
            <p:ph idx="1"/>
          </p:nvPr>
        </p:nvSpPr>
        <p:spPr>
          <a:xfrm>
            <a:off x="838200" y="1825625"/>
            <a:ext cx="3759200" cy="4351655"/>
          </a:xfrm>
        </p:spPr>
        <p:txBody>
          <a:bodyPr>
            <a:noAutofit/>
          </a:bodyPr>
          <a:p>
            <a:pPr>
              <a:lnSpc>
                <a:spcPct val="100000"/>
              </a:lnSpc>
            </a:pPr>
            <a:r>
              <a:rPr lang="en-US" sz="2200"/>
              <a:t>2. cataloging </a:t>
            </a:r>
            <a:r>
              <a:rPr lang="en-US" sz="2200">
                <a:solidFill>
                  <a:schemeClr val="bg1">
                    <a:lumMod val="85000"/>
                  </a:schemeClr>
                </a:solidFill>
              </a:rPr>
              <a:t>(bottom -&gt; top)</a:t>
            </a:r>
            <a:endParaRPr lang="en-US" sz="2200">
              <a:solidFill>
                <a:schemeClr val="bg1">
                  <a:lumMod val="85000"/>
                </a:schemeClr>
              </a:solidFill>
            </a:endParaRPr>
          </a:p>
          <a:p>
            <a:pPr>
              <a:lnSpc>
                <a:spcPct val="100000"/>
              </a:lnSpc>
            </a:pPr>
            <a:r>
              <a:rPr lang="en-US" sz="2200"/>
              <a:t>Chinese Traditional Music Culture Resource Warehouse (database)</a:t>
            </a:r>
            <a:endParaRPr lang="en-US" sz="2200"/>
          </a:p>
          <a:p>
            <a:pPr>
              <a:lnSpc>
                <a:spcPct val="100000"/>
              </a:lnSpc>
            </a:pPr>
            <a:r>
              <a:rPr lang="en-US" sz="2200"/>
              <a:t>(1) 20 years old</a:t>
            </a:r>
            <a:endParaRPr lang="en-US" sz="2200"/>
          </a:p>
          <a:p>
            <a:pPr>
              <a:lnSpc>
                <a:spcPct val="100000"/>
              </a:lnSpc>
            </a:pPr>
            <a:r>
              <a:rPr lang="en-US" sz="2200"/>
              <a:t>(2) </a:t>
            </a:r>
            <a:r>
              <a:rPr lang="en-US" sz="2200"/>
              <a:t>folk collection and fieldwork, visual ethnography</a:t>
            </a:r>
            <a:endParaRPr lang="en-US" sz="2200"/>
          </a:p>
          <a:p>
            <a:pPr>
              <a:lnSpc>
                <a:spcPct val="100000"/>
              </a:lnSpc>
            </a:pPr>
            <a:r>
              <a:rPr lang="en-US" altLang="zh-CN" sz="2200"/>
              <a:t>(3) a </a:t>
            </a:r>
            <a:r>
              <a:rPr lang="zh-CN" altLang="en-US" sz="2200"/>
              <a:t>“</a:t>
            </a:r>
            <a:r>
              <a:rPr lang="en-US" altLang="zh-CN" sz="2200"/>
              <a:t>Music Map</a:t>
            </a:r>
            <a:r>
              <a:rPr lang="zh-CN" altLang="en-US" sz="2200"/>
              <a:t>”</a:t>
            </a:r>
            <a:r>
              <a:rPr lang="en-US" altLang="zh-CN" sz="2200"/>
              <a:t> </a:t>
            </a:r>
            <a:r>
              <a:rPr lang="en-US" altLang="zh-CN" sz="2200"/>
              <a:t>vision</a:t>
            </a:r>
            <a:endParaRPr lang="en-US" altLang="zh-CN" sz="2200"/>
          </a:p>
          <a:p>
            <a:pPr marL="0" indent="0">
              <a:lnSpc>
                <a:spcPct val="100000"/>
              </a:lnSpc>
              <a:buNone/>
            </a:pPr>
            <a:endParaRPr lang="en-US" altLang="zh-CN" sz="2200"/>
          </a:p>
        </p:txBody>
      </p:sp>
      <p:pic>
        <p:nvPicPr>
          <p:cNvPr id="4" name="Picture 3"/>
          <p:cNvPicPr>
            <a:picLocks noChangeAspect="1"/>
          </p:cNvPicPr>
          <p:nvPr>
            <p:custDataLst>
              <p:tags r:id="rId1"/>
            </p:custDataLst>
          </p:nvPr>
        </p:nvPicPr>
        <p:blipFill>
          <a:blip r:embed="rId2"/>
          <a:stretch>
            <a:fillRect/>
          </a:stretch>
        </p:blipFill>
        <p:spPr>
          <a:xfrm>
            <a:off x="4598035" y="1825625"/>
            <a:ext cx="6755765" cy="4453890"/>
          </a:xfrm>
          <a:prstGeom prst="rect">
            <a:avLst/>
          </a:prstGeom>
        </p:spPr>
      </p:pic>
      <p:pic>
        <p:nvPicPr>
          <p:cNvPr id="5" name="Picture 4"/>
          <p:cNvPicPr>
            <a:picLocks noChangeAspect="1"/>
          </p:cNvPicPr>
          <p:nvPr>
            <p:custDataLst>
              <p:tags r:id="rId3"/>
            </p:custDataLst>
          </p:nvPr>
        </p:nvPicPr>
        <p:blipFill>
          <a:blip r:embed="rId4"/>
          <a:stretch>
            <a:fillRect/>
          </a:stretch>
        </p:blipFill>
        <p:spPr>
          <a:xfrm>
            <a:off x="3661410" y="3429000"/>
            <a:ext cx="615950" cy="615950"/>
          </a:xfrm>
          <a:prstGeom prst="rect">
            <a:avLst/>
          </a:prstGeom>
        </p:spPr>
      </p:pic>
      <p:sp>
        <p:nvSpPr>
          <p:cNvPr id="6" name="Slide Number Placeholder 5"/>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建文件夹 (3)\tr.jpg"/>
          <p:cNvPicPr>
            <a:picLocks noChangeAspect="1"/>
          </p:cNvPicPr>
          <p:nvPr/>
        </p:nvPicPr>
        <p:blipFill>
          <a:blip r:embed="rId1"/>
          <a:stretch>
            <a:fillRect/>
          </a:stretch>
        </p:blipFill>
        <p:spPr>
          <a:xfrm>
            <a:off x="-144780" y="0"/>
            <a:ext cx="12336780" cy="6858000"/>
          </a:xfrm>
          <a:prstGeom prst="rect">
            <a:avLst/>
          </a:prstGeom>
          <a:noFill/>
          <a:ln w="9525">
            <a:noFill/>
          </a:ln>
        </p:spPr>
      </p:pic>
      <p:sp>
        <p:nvSpPr>
          <p:cNvPr id="3" name="矩形 2"/>
          <p:cNvSpPr/>
          <p:nvPr/>
        </p:nvSpPr>
        <p:spPr>
          <a:xfrm>
            <a:off x="439843" y="924137"/>
            <a:ext cx="7477760" cy="666115"/>
          </a:xfrm>
          <a:prstGeom prst="rect">
            <a:avLst/>
          </a:prstGeom>
        </p:spPr>
        <p:txBody>
          <a:bodyPr wrap="square">
            <a:spAutoFit/>
          </a:bodyPr>
          <a:lstStyle/>
          <a:p>
            <a:pPr algn="l" fontAlgn="auto"/>
            <a:endParaRPr lang="zh-CN" altLang="en-US" sz="3735" cap="all" noProof="1">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 name="Text Box 1"/>
          <p:cNvSpPr txBox="1"/>
          <p:nvPr/>
        </p:nvSpPr>
        <p:spPr>
          <a:xfrm>
            <a:off x="985520" y="577850"/>
            <a:ext cx="5855335" cy="2343150"/>
          </a:xfrm>
          <a:prstGeom prst="rect">
            <a:avLst/>
          </a:prstGeom>
          <a:noFill/>
        </p:spPr>
        <p:txBody>
          <a:bodyPr wrap="square" rtlCol="0">
            <a:noAutofit/>
          </a:bodyPr>
          <a:p>
            <a:endParaRPr lang="en-US" altLang="zh-CN" sz="2800"/>
          </a:p>
          <a:p>
            <a:r>
              <a:rPr lang="en-US" altLang="zh-CN" sz="2800" b="1"/>
              <a:t>Thanks for your criticism</a:t>
            </a:r>
            <a:endParaRPr lang="en-US" altLang="zh-CN" sz="2800" b="1"/>
          </a:p>
          <a:p>
            <a:r>
              <a:rPr lang="en-US" altLang="zh-CN" sz="2800" b="1"/>
              <a:t> &amp; suggestion</a:t>
            </a:r>
            <a:r>
              <a:rPr lang="zh-CN" altLang="en-US" sz="2800" b="1"/>
              <a:t>！</a:t>
            </a:r>
            <a:endParaRPr lang="en-US" altLang="zh-CN" sz="2800" b="1"/>
          </a:p>
          <a:p>
            <a:endParaRPr lang="en-US" altLang="zh-CN" sz="800"/>
          </a:p>
          <a:p>
            <a:r>
              <a:rPr lang="en-US" altLang="zh-CN" sz="2800"/>
              <a:t>Email:</a:t>
            </a:r>
            <a:endParaRPr lang="en-US" altLang="zh-CN" sz="2800"/>
          </a:p>
          <a:p>
            <a:r>
              <a:rPr lang="en-US" altLang="zh-CN" sz="2800" u="sng"/>
              <a:t>alien</a:t>
            </a:r>
            <a:r>
              <a:rPr lang="en-US" altLang="zh-CN" sz="2800" u="sng">
                <a:solidFill>
                  <a:srgbClr val="00B050"/>
                </a:solidFill>
              </a:rPr>
              <a:t>muse</a:t>
            </a:r>
            <a:r>
              <a:rPr lang="en-US" altLang="zh-CN" sz="2800" u="sng">
                <a:solidFill>
                  <a:srgbClr val="7030A0"/>
                </a:solidFill>
              </a:rPr>
              <a:t>dh</a:t>
            </a:r>
            <a:r>
              <a:rPr lang="en-US" altLang="zh-CN" sz="2800" u="sng"/>
              <a:t>@gmail.com</a:t>
            </a:r>
            <a:endParaRPr lang="en-US" altLang="zh-CN" sz="2800" u="sng"/>
          </a:p>
        </p:txBody>
      </p:sp>
      <p:sp>
        <p:nvSpPr>
          <p:cNvPr id="4" name="Text Box 3"/>
          <p:cNvSpPr txBox="1"/>
          <p:nvPr>
            <p:custDataLst>
              <p:tags r:id="rId2"/>
            </p:custDataLst>
          </p:nvPr>
        </p:nvSpPr>
        <p:spPr>
          <a:xfrm>
            <a:off x="970280" y="3083560"/>
            <a:ext cx="6155055" cy="3956050"/>
          </a:xfrm>
          <a:prstGeom prst="rect">
            <a:avLst/>
          </a:prstGeom>
          <a:noFill/>
        </p:spPr>
        <p:txBody>
          <a:bodyPr wrap="square" rtlCol="0">
            <a:spAutoFit/>
          </a:bodyPr>
          <a:p>
            <a:r>
              <a:rPr lang="en-US" sz="2800"/>
              <a:t>Jun</a:t>
            </a:r>
            <a:r>
              <a:rPr lang="en-US" sz="2800" b="1">
                <a:solidFill>
                  <a:schemeClr val="accent2"/>
                </a:solidFill>
              </a:rPr>
              <a:t>jun</a:t>
            </a:r>
            <a:r>
              <a:rPr lang="en-US" sz="2800"/>
              <a:t> Cao</a:t>
            </a:r>
            <a:endParaRPr lang="en-US" sz="2800"/>
          </a:p>
          <a:p>
            <a:r>
              <a:rPr lang="en-US" sz="2800" b="1">
                <a:solidFill>
                  <a:schemeClr val="accent5"/>
                </a:solidFill>
              </a:rPr>
              <a:t>--June</a:t>
            </a:r>
            <a:endParaRPr lang="en-US" sz="2800" b="1">
              <a:solidFill>
                <a:schemeClr val="accent5"/>
              </a:solidFill>
            </a:endParaRPr>
          </a:p>
          <a:p>
            <a:endParaRPr lang="en-US" sz="800" b="1">
              <a:solidFill>
                <a:schemeClr val="tx1"/>
              </a:solidFill>
            </a:endParaRPr>
          </a:p>
          <a:p>
            <a:pPr>
              <a:lnSpc>
                <a:spcPct val="110000"/>
              </a:lnSpc>
            </a:pPr>
            <a:r>
              <a:rPr lang="en-US" sz="2400" b="1">
                <a:solidFill>
                  <a:schemeClr val="bg1">
                    <a:lumMod val="50000"/>
                  </a:schemeClr>
                </a:solidFill>
              </a:rPr>
              <a:t>This is supported in part by funding from </a:t>
            </a:r>
            <a:endParaRPr lang="en-US" sz="2400" b="1">
              <a:solidFill>
                <a:schemeClr val="bg1">
                  <a:lumMod val="50000"/>
                </a:schemeClr>
              </a:solidFill>
            </a:endParaRPr>
          </a:p>
          <a:p>
            <a:pPr>
              <a:lnSpc>
                <a:spcPct val="110000"/>
              </a:lnSpc>
            </a:pPr>
            <a:r>
              <a:rPr lang="en-US" sz="2400" b="1">
                <a:solidFill>
                  <a:schemeClr val="bg1">
                    <a:lumMod val="50000"/>
                  </a:schemeClr>
                </a:solidFill>
              </a:rPr>
              <a:t>the Social Sciences and Humanities Research Council (SSHRC) in Canada</a:t>
            </a:r>
            <a:endParaRPr lang="en-US" sz="2400" b="1">
              <a:solidFill>
                <a:schemeClr val="bg1">
                  <a:lumMod val="50000"/>
                </a:schemeClr>
              </a:solidFill>
            </a:endParaRPr>
          </a:p>
          <a:p>
            <a:endParaRPr lang="en-US" sz="2400" b="1">
              <a:solidFill>
                <a:schemeClr val="bg1">
                  <a:lumMod val="50000"/>
                </a:schemeClr>
              </a:solidFill>
            </a:endParaRPr>
          </a:p>
          <a:p>
            <a:endParaRPr lang="en-US" sz="2800" b="1">
              <a:solidFill>
                <a:schemeClr val="accent6"/>
              </a:solidFill>
            </a:endParaRPr>
          </a:p>
          <a:p>
            <a:endParaRPr lang="en-US" sz="2800" b="1">
              <a:solidFill>
                <a:schemeClr val="accent6"/>
              </a:solidFill>
            </a:endParaRPr>
          </a:p>
          <a:p>
            <a:endParaRPr lang="en-US" sz="2800" b="1">
              <a:solidFill>
                <a:schemeClr val="accent6"/>
              </a:solidFill>
            </a:endParaRPr>
          </a:p>
        </p:txBody>
      </p:sp>
      <p:sp>
        <p:nvSpPr>
          <p:cNvPr id="5" name="Slide Number Placeholder 4"/>
          <p:cNvSpPr>
            <a:spLocks noGrp="1"/>
          </p:cNvSpPr>
          <p:nvPr>
            <p:ph type="sldNum" sz="quarter" idx="12"/>
          </p:nvPr>
        </p:nvSpPr>
        <p:spPr/>
        <p:txBody>
          <a:bodyPr/>
          <a:p>
            <a:fld id="{917EFF0A-9862-4FB3-B05C-A00ABA0EDD02}" type="slidenum">
              <a:rPr lang="zh-CN" altLang="en-US" smtClean="0"/>
            </a:fld>
            <a:endParaRPr lang="zh-CN" altLang="en-US"/>
          </a:p>
        </p:txBody>
      </p:sp>
      <p:pic>
        <p:nvPicPr>
          <p:cNvPr id="8" name="Picture 7" descr="sshrc-fip-full-color-fra"/>
          <p:cNvPicPr>
            <a:picLocks noChangeAspect="1"/>
          </p:cNvPicPr>
          <p:nvPr>
            <p:custDataLst>
              <p:tags r:id="rId3"/>
            </p:custDataLst>
          </p:nvPr>
        </p:nvPicPr>
        <p:blipFill>
          <a:blip r:embed="rId4"/>
          <a:srcRect r="36929"/>
          <a:stretch>
            <a:fillRect/>
          </a:stretch>
        </p:blipFill>
        <p:spPr>
          <a:xfrm>
            <a:off x="335280" y="5497195"/>
            <a:ext cx="4497070" cy="859155"/>
          </a:xfrm>
          <a:prstGeom prst="rect">
            <a:avLst/>
          </a:prstGeom>
        </p:spPr>
      </p:pic>
      <p:pic>
        <p:nvPicPr>
          <p:cNvPr id="9" name="Picture 8" descr="sshrc-fip-full-color-fra"/>
          <p:cNvPicPr>
            <a:picLocks noChangeAspect="1"/>
          </p:cNvPicPr>
          <p:nvPr>
            <p:custDataLst>
              <p:tags r:id="rId5"/>
            </p:custDataLst>
          </p:nvPr>
        </p:nvPicPr>
        <p:blipFill>
          <a:blip r:embed="rId4"/>
          <a:srcRect l="74422" t="1118" r="3677" b="-1118"/>
          <a:stretch>
            <a:fillRect/>
          </a:stretch>
        </p:blipFill>
        <p:spPr>
          <a:xfrm>
            <a:off x="4791710" y="5497195"/>
            <a:ext cx="1561465" cy="859155"/>
          </a:xfrm>
          <a:prstGeom prst="rect">
            <a:avLst/>
          </a:prstGeom>
        </p:spPr>
      </p:pic>
    </p:spTree>
  </p:cSld>
  <p:clrMapOvr>
    <a:masterClrMapping/>
  </p:clrMapOvr>
  <p:transition spd="med" advClick="0" advTm="0">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Potential Question</a:t>
            </a:r>
            <a:r>
              <a:rPr lang="en-US"/>
              <a:t>s</a:t>
            </a:r>
            <a:endParaRPr lang="en-US"/>
          </a:p>
        </p:txBody>
      </p:sp>
      <p:sp>
        <p:nvSpPr>
          <p:cNvPr id="3" name="Content Placeholder 2"/>
          <p:cNvSpPr>
            <a:spLocks noGrp="1"/>
          </p:cNvSpPr>
          <p:nvPr>
            <p:ph idx="1"/>
          </p:nvPr>
        </p:nvSpPr>
        <p:spPr/>
        <p:txBody>
          <a:bodyPr/>
          <a:p>
            <a:r>
              <a:rPr lang="en-US"/>
              <a:t>1. Your abstract references a comparative analysis between Symbolic AI embodied in knowledge graphs and Connectionist AI. Could you eleborate on how the two </a:t>
            </a:r>
            <a:r>
              <a:rPr lang="en-US" b="1"/>
              <a:t>paradigms</a:t>
            </a:r>
            <a:r>
              <a:rPr lang="en-US"/>
              <a:t> were implemented or represented in your research framework?</a:t>
            </a:r>
            <a:endParaRPr lang="en-US"/>
          </a:p>
          <a:p>
            <a:endParaRPr lang="en-US"/>
          </a:p>
          <a:p>
            <a:r>
              <a:rPr lang="en-US"/>
              <a:t>2. </a:t>
            </a:r>
            <a:r>
              <a:t>Given your observation that Connectionist AI (notably large language models) currently dominates music technology, what strategic recommendations would you propose for balancing this trend with symbolic knowledge systems in the development of music digital humanities or library infrastructures?</a:t>
            </a:r>
            <a:r>
              <a:rPr lang="en-US" altLang="zh-CN"/>
              <a:t> </a:t>
            </a:r>
            <a:endParaRPr lang="en-US" altLang="zh-CN"/>
          </a:p>
        </p:txBody>
      </p:sp>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sz="2000" b="1">
                <a:solidFill>
                  <a:schemeClr val="accent1"/>
                </a:solidFill>
              </a:rPr>
              <a:t>Q</a:t>
            </a:r>
            <a:r>
              <a:rPr lang="en-US" sz="2000"/>
              <a:t>:Your abstract references a comparative analysis between Symbolic AI embodied in knowledge graphs and Connectionist AI. Could you eleborate on how the two paradigms were implemented or represented in your research framework?</a:t>
            </a:r>
            <a:endParaRPr lang="en-US" sz="2000"/>
          </a:p>
        </p:txBody>
      </p:sp>
      <p:sp>
        <p:nvSpPr>
          <p:cNvPr id="3" name="Content Placeholder 2"/>
          <p:cNvSpPr>
            <a:spLocks noGrp="1"/>
          </p:cNvSpPr>
          <p:nvPr>
            <p:ph idx="1"/>
          </p:nvPr>
        </p:nvSpPr>
        <p:spPr/>
        <p:txBody>
          <a:bodyPr/>
          <a:p>
            <a:pPr>
              <a:lnSpc>
                <a:spcPct val="100000"/>
              </a:lnSpc>
            </a:pPr>
            <a:r>
              <a:rPr lang="en-US" sz="2000" b="1">
                <a:solidFill>
                  <a:schemeClr val="accent1"/>
                </a:solidFill>
              </a:rPr>
              <a:t>R</a:t>
            </a:r>
            <a:r>
              <a:rPr lang="en-US" sz="2000"/>
              <a:t>: Symbolic AI is actually less of what AI appears nowadays such as ChatGPT, deepseek--the intelligent large language models. It</a:t>
            </a:r>
            <a:r>
              <a:rPr lang="zh-CN" altLang="en-US" sz="2000"/>
              <a:t>’</a:t>
            </a:r>
            <a:r>
              <a:rPr lang="en-US" altLang="zh-CN" sz="2000"/>
              <a:t>s based on structure and symbols, logic and reasoning. Knowledge graph, especially one with embedded ontology is already on the way of Symbolic AI. </a:t>
            </a:r>
            <a:r>
              <a:rPr lang="en-US" altLang="zh-CN" sz="2000"/>
              <a:t>Ontology-based knowledge reasoning is very typical of Symbolic AI.</a:t>
            </a:r>
            <a:endParaRPr lang="en-US" altLang="zh-CN" sz="2000"/>
          </a:p>
          <a:p>
            <a:pPr>
              <a:lnSpc>
                <a:spcPct val="100000"/>
              </a:lnSpc>
            </a:pPr>
            <a:r>
              <a:rPr lang="en-US" altLang="zh-CN" sz="2000"/>
              <a:t>On the other hand, LLMs are a representative of Connectionist AI. We use LLMs to extract entities with context of ontology, to even verify ontology, and to perform NLQ2SPARQL, which are typical </a:t>
            </a:r>
            <a:r>
              <a:rPr lang="en-US" altLang="zh-CN" sz="2000" b="1"/>
              <a:t>synergy</a:t>
            </a:r>
            <a:r>
              <a:rPr lang="en-US" altLang="zh-CN" sz="2000"/>
              <a:t> of </a:t>
            </a:r>
            <a:r>
              <a:rPr lang="en-US" sz="2000">
                <a:sym typeface="+mn-ea"/>
              </a:rPr>
              <a:t>Symbolic AI and Connectionist AI. </a:t>
            </a:r>
            <a:endParaRPr lang="en-US" sz="2000">
              <a:sym typeface="+mn-ea"/>
            </a:endParaRPr>
          </a:p>
          <a:p>
            <a:pPr>
              <a:lnSpc>
                <a:spcPct val="100000"/>
              </a:lnSpc>
            </a:pPr>
            <a:r>
              <a:rPr lang="en-US" sz="2000">
                <a:sym typeface="+mn-ea"/>
              </a:rPr>
              <a:t>What is worth mentioning is, the building of the robust question-answering (Q-A) system workflow, incorporating knowledge</a:t>
            </a:r>
            <a:r>
              <a:rPr lang="zh-CN" altLang="en-US" sz="2000">
                <a:sym typeface="+mn-ea"/>
              </a:rPr>
              <a:t>’</a:t>
            </a:r>
            <a:r>
              <a:rPr lang="en-US" altLang="zh-CN" sz="2000">
                <a:sym typeface="+mn-ea"/>
              </a:rPr>
              <a:t>s reasoning, Q-A, recommendation and Retrieval Augmented Generation (RAG) is a close combination of the 2 branched of AI.</a:t>
            </a:r>
            <a:endParaRPr lang="en-US" altLang="zh-CN" sz="2000">
              <a:sym typeface="+mn-ea"/>
            </a:endParaRPr>
          </a:p>
        </p:txBody>
      </p:sp>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sz="2000" b="1">
                <a:solidFill>
                  <a:schemeClr val="accent1"/>
                </a:solidFill>
                <a:sym typeface="+mn-ea"/>
              </a:rPr>
              <a:t>Q</a:t>
            </a:r>
            <a:r>
              <a:rPr lang="en-US" sz="2000">
                <a:sym typeface="+mn-ea"/>
              </a:rPr>
              <a:t>: </a:t>
            </a:r>
            <a:r>
              <a:rPr sz="2000">
                <a:sym typeface="+mn-ea"/>
              </a:rPr>
              <a:t>Given your observation that Connectionist AI (notably large language models) currently dominates music technology, what strategic recommendations would you propose for balancing this trend with symbolic knowledge systems in the development of music digital humanities or library infrastructures?</a:t>
            </a:r>
            <a:endParaRPr lang="en-US" sz="2000"/>
          </a:p>
        </p:txBody>
      </p:sp>
      <p:sp>
        <p:nvSpPr>
          <p:cNvPr id="3" name="Content Placeholder 2"/>
          <p:cNvSpPr>
            <a:spLocks noGrp="1"/>
          </p:cNvSpPr>
          <p:nvPr>
            <p:ph idx="1"/>
          </p:nvPr>
        </p:nvSpPr>
        <p:spPr/>
        <p:txBody>
          <a:bodyPr/>
          <a:p>
            <a:pPr>
              <a:lnSpc>
                <a:spcPct val="100000"/>
              </a:lnSpc>
            </a:pPr>
            <a:r>
              <a:rPr lang="en-US" sz="2000" b="1">
                <a:solidFill>
                  <a:schemeClr val="accent1"/>
                </a:solidFill>
              </a:rPr>
              <a:t>R</a:t>
            </a:r>
            <a:r>
              <a:rPr lang="en-US" sz="2000"/>
              <a:t>: A good time to revitalize symbolic AI with the assistance of LLMs. We can handle that, because it requires low threshold, and echos the spirit of DH.</a:t>
            </a:r>
            <a:endParaRPr lang="en-US" sz="2000"/>
          </a:p>
          <a:p>
            <a:pPr>
              <a:lnSpc>
                <a:spcPct val="100000"/>
              </a:lnSpc>
            </a:pPr>
            <a:r>
              <a:rPr lang="en-US" sz="2000"/>
              <a:t>symbolic AI -&gt; white box. It can serve the formalized and specialized representation of musicology knowledge, which lays the foundation of a flexible AI Q-A system.</a:t>
            </a:r>
            <a:endParaRPr lang="en-US" sz="2000"/>
          </a:p>
          <a:p>
            <a:pPr>
              <a:lnSpc>
                <a:spcPct val="100000"/>
              </a:lnSpc>
            </a:pPr>
            <a:r>
              <a:rPr lang="en-US" sz="2000"/>
              <a:t>Focus on knowledge graph!</a:t>
            </a:r>
            <a:endParaRPr lang="en-US" sz="2000"/>
          </a:p>
          <a:p>
            <a:pPr lvl="1">
              <a:lnSpc>
                <a:spcPct val="100000"/>
              </a:lnSpc>
            </a:pPr>
            <a:r>
              <a:rPr lang="en-US" sz="1710"/>
              <a:t>Is knowledge graph to be obsolete in the future?</a:t>
            </a:r>
            <a:endParaRPr lang="en-US" sz="1710"/>
          </a:p>
          <a:p>
            <a:pPr lvl="1">
              <a:lnSpc>
                <a:spcPct val="100000"/>
              </a:lnSpc>
            </a:pPr>
            <a:r>
              <a:rPr lang="en-US" sz="1710"/>
              <a:t>philosophical proposition: </a:t>
            </a:r>
            <a:r>
              <a:rPr lang="en-US" sz="1710" b="1">
                <a:solidFill>
                  <a:schemeClr val="accent6">
                    <a:lumMod val="75000"/>
                  </a:schemeClr>
                </a:solidFill>
              </a:rPr>
              <a:t>structured info</a:t>
            </a:r>
            <a:r>
              <a:rPr lang="en-US" sz="1710"/>
              <a:t> vs. non-structured info</a:t>
            </a:r>
            <a:endParaRPr lang="en-US" sz="1710"/>
          </a:p>
          <a:p>
            <a:pPr lvl="1">
              <a:lnSpc>
                <a:spcPct val="100000"/>
              </a:lnSpc>
            </a:pPr>
            <a:r>
              <a:rPr lang="en-US" sz="1710"/>
              <a:t>philosophical proposition: Human are born to respect or like knowledge </a:t>
            </a:r>
            <a:r>
              <a:rPr lang="en-US" sz="1710" u="sng"/>
              <a:t>in a both </a:t>
            </a:r>
            <a:r>
              <a:rPr lang="en-US" sz="1710" b="1" u="sng"/>
              <a:t>structured</a:t>
            </a:r>
            <a:r>
              <a:rPr lang="en-US" sz="1710" u="sng"/>
              <a:t> and </a:t>
            </a:r>
            <a:r>
              <a:rPr lang="en-US" sz="1710" b="1" u="sng"/>
              <a:t>intuitive</a:t>
            </a:r>
            <a:r>
              <a:rPr lang="en-US" sz="1710" u="sng"/>
              <a:t> way</a:t>
            </a:r>
            <a:r>
              <a:rPr lang="en-US" sz="1710"/>
              <a:t>.</a:t>
            </a:r>
            <a:endParaRPr lang="en-US" sz="1710"/>
          </a:p>
          <a:p>
            <a:pPr lvl="0">
              <a:lnSpc>
                <a:spcPct val="100000"/>
              </a:lnSpc>
            </a:pPr>
            <a:r>
              <a:rPr lang="en-US" sz="1995"/>
              <a:t>To avoid clash with </a:t>
            </a:r>
            <a:r>
              <a:rPr lang="en-US" sz="1995" b="1">
                <a:solidFill>
                  <a:schemeClr val="accent2"/>
                </a:solidFill>
              </a:rPr>
              <a:t>Music AI</a:t>
            </a:r>
            <a:r>
              <a:rPr lang="en-US" sz="1995"/>
              <a:t>, we can advocate </a:t>
            </a:r>
            <a:r>
              <a:rPr lang="en-US" sz="1995" b="1">
                <a:solidFill>
                  <a:schemeClr val="accent5">
                    <a:lumMod val="75000"/>
                  </a:schemeClr>
                </a:solidFill>
              </a:rPr>
              <a:t>Music DH</a:t>
            </a:r>
            <a:r>
              <a:rPr lang="en-US" sz="1995"/>
              <a:t> where humanitarians will play a decisive and vital role: one body and two wings</a:t>
            </a:r>
            <a:endParaRPr lang="en-US" sz="1995"/>
          </a:p>
        </p:txBody>
      </p:sp>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cxnSp>
        <p:nvCxnSpPr>
          <p:cNvPr id="10" name="Straight Arrow Connector 9"/>
          <p:cNvCxnSpPr/>
          <p:nvPr>
            <p:custDataLst>
              <p:tags r:id="rId1"/>
            </p:custDataLst>
          </p:nvPr>
        </p:nvCxnSpPr>
        <p:spPr>
          <a:xfrm flipV="1">
            <a:off x="5304790" y="3904615"/>
            <a:ext cx="1161415" cy="213360"/>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6468110" y="3681095"/>
            <a:ext cx="4434840" cy="368300"/>
          </a:xfrm>
          <a:prstGeom prst="rect">
            <a:avLst/>
          </a:prstGeom>
          <a:noFill/>
        </p:spPr>
        <p:txBody>
          <a:bodyPr wrap="square" rtlCol="0">
            <a:spAutoFit/>
          </a:bodyPr>
          <a:p>
            <a:r>
              <a:rPr lang="en-US">
                <a:solidFill>
                  <a:schemeClr val="accent6">
                    <a:lumMod val="75000"/>
                  </a:schemeClr>
                </a:solidFill>
              </a:rPr>
              <a:t>quite adaptabe in the library</a:t>
            </a:r>
            <a:r>
              <a:rPr lang="zh-CN" altLang="en-US">
                <a:solidFill>
                  <a:schemeClr val="accent6">
                    <a:lumMod val="75000"/>
                  </a:schemeClr>
                </a:solidFill>
              </a:rPr>
              <a:t>’</a:t>
            </a:r>
            <a:r>
              <a:rPr lang="en-US" altLang="zh-CN">
                <a:solidFill>
                  <a:schemeClr val="accent6">
                    <a:lumMod val="75000"/>
                  </a:schemeClr>
                </a:solidFill>
              </a:rPr>
              <a:t>s ecosystem</a:t>
            </a:r>
            <a:endParaRPr lang="en-US" altLang="zh-CN">
              <a:solidFill>
                <a:schemeClr val="accent6">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sym typeface="+mn-ea"/>
              </a:rPr>
              <a:t>Background 2: Technology </a:t>
            </a:r>
            <a:r>
              <a:rPr lang="en-US" sz="2800">
                <a:sym typeface="+mn-ea"/>
              </a:rPr>
              <a:t>(</a:t>
            </a:r>
            <a:r>
              <a:rPr lang="en-US" sz="2800">
                <a:sym typeface="+mn-ea"/>
              </a:rPr>
              <a:t>and My Research Journey)</a:t>
            </a:r>
            <a:endParaRPr lang="en-US" sz="2800"/>
          </a:p>
        </p:txBody>
      </p:sp>
      <p:sp>
        <p:nvSpPr>
          <p:cNvPr id="3" name="Content Placeholder 2"/>
          <p:cNvSpPr>
            <a:spLocks noGrp="1"/>
          </p:cNvSpPr>
          <p:nvPr>
            <p:ph idx="1"/>
          </p:nvPr>
        </p:nvSpPr>
        <p:spPr>
          <a:xfrm>
            <a:off x="838200" y="1825625"/>
            <a:ext cx="10514965" cy="4351655"/>
          </a:xfrm>
        </p:spPr>
        <p:txBody>
          <a:bodyPr>
            <a:normAutofit lnSpcReduction="20000"/>
          </a:bodyPr>
          <a:p>
            <a:pPr>
              <a:lnSpc>
                <a:spcPct val="120000"/>
              </a:lnSpc>
            </a:pPr>
            <a:r>
              <a:rPr lang="en-US" altLang="zh-CN" sz="2000"/>
              <a:t>1. </a:t>
            </a:r>
            <a:r>
              <a:rPr lang="en-US" altLang="zh-CN" sz="2100"/>
              <a:t>social network analysis (homogeneous network, </a:t>
            </a:r>
            <a:r>
              <a:rPr lang="en-US" altLang="zh-CN" sz="2100" b="1">
                <a:solidFill>
                  <a:srgbClr val="7030A0"/>
                </a:solidFill>
              </a:rPr>
              <a:t>Web 2.0</a:t>
            </a:r>
            <a:r>
              <a:rPr lang="en-US" altLang="zh-CN" sz="2100"/>
              <a:t>) -&gt;</a:t>
            </a:r>
            <a:endParaRPr lang="en-US" altLang="zh-CN" sz="2100"/>
          </a:p>
          <a:p>
            <a:pPr>
              <a:lnSpc>
                <a:spcPct val="120000"/>
              </a:lnSpc>
            </a:pPr>
            <a:r>
              <a:rPr lang="en-US" altLang="zh-CN" sz="2100"/>
              <a:t>2. </a:t>
            </a:r>
            <a:r>
              <a:rPr lang="en-US" altLang="zh-CN" sz="2100" b="1"/>
              <a:t>knowledge graph (heterogeneous network)</a:t>
            </a:r>
            <a:r>
              <a:rPr lang="en-US" altLang="zh-CN" sz="2100"/>
              <a:t> in "linked data" format</a:t>
            </a:r>
            <a:endParaRPr lang="en-US" altLang="zh-CN" sz="2100"/>
          </a:p>
          <a:p>
            <a:pPr lvl="1">
              <a:lnSpc>
                <a:spcPct val="120000"/>
              </a:lnSpc>
            </a:pPr>
            <a:r>
              <a:rPr lang="en-US" altLang="zh-CN" sz="2100"/>
              <a:t>triples + URI (unified resource identifier) =&gt; linked data/RDF</a:t>
            </a:r>
            <a:endParaRPr lang="en-US" altLang="zh-CN" sz="2100"/>
          </a:p>
          <a:p>
            <a:pPr marL="457200" lvl="1" indent="0">
              <a:lnSpc>
                <a:spcPct val="120000"/>
              </a:lnSpc>
              <a:buNone/>
            </a:pPr>
            <a:r>
              <a:rPr lang="zh-CN" altLang="en-US" sz="2100"/>
              <a:t>（</a:t>
            </a:r>
            <a:r>
              <a:rPr lang="en-US" altLang="zh-CN" sz="2100"/>
              <a:t>Resource Descriptive Framework</a:t>
            </a:r>
            <a:r>
              <a:rPr lang="zh-CN" altLang="en-US" sz="2100"/>
              <a:t>）</a:t>
            </a:r>
            <a:endParaRPr lang="en-US" altLang="zh-CN" sz="2100"/>
          </a:p>
          <a:p>
            <a:pPr lvl="1">
              <a:lnSpc>
                <a:spcPct val="100000"/>
              </a:lnSpc>
            </a:pPr>
            <a:r>
              <a:rPr lang="en-US" altLang="zh-CN" sz="2100"/>
              <a:t>Why linked data?</a:t>
            </a:r>
            <a:endParaRPr lang="en-US" altLang="zh-CN" sz="2100"/>
          </a:p>
          <a:p>
            <a:pPr lvl="2">
              <a:lnSpc>
                <a:spcPct val="100000"/>
              </a:lnSpc>
            </a:pPr>
            <a:r>
              <a:rPr lang="en-US" altLang="zh-CN" sz="2100" b="1">
                <a:solidFill>
                  <a:schemeClr val="accent2"/>
                </a:solidFill>
              </a:rPr>
              <a:t>FAIR</a:t>
            </a:r>
            <a:r>
              <a:rPr lang="en-US" altLang="zh-CN" sz="2100"/>
              <a:t> principle: e.g., especially semantic web (</a:t>
            </a:r>
            <a:r>
              <a:rPr lang="en-US" altLang="zh-CN" sz="2100" b="1">
                <a:solidFill>
                  <a:srgbClr val="7030A0"/>
                </a:solidFill>
              </a:rPr>
              <a:t>Web 3.0</a:t>
            </a:r>
            <a:r>
              <a:rPr lang="en-US" altLang="zh-CN" sz="2100"/>
              <a:t>)</a:t>
            </a:r>
            <a:endParaRPr lang="en-US" altLang="zh-CN" sz="2100"/>
          </a:p>
          <a:p>
            <a:pPr lvl="0">
              <a:lnSpc>
                <a:spcPct val="120000"/>
              </a:lnSpc>
            </a:pPr>
            <a:r>
              <a:rPr lang="en-US" altLang="zh-CN" sz="2100"/>
              <a:t>3. a semantic turn of knowledge organization: </a:t>
            </a:r>
            <a:endParaRPr lang="en-US" altLang="zh-CN" sz="2100"/>
          </a:p>
          <a:p>
            <a:pPr marL="0" lvl="0" indent="0">
              <a:lnSpc>
                <a:spcPct val="120000"/>
              </a:lnSpc>
              <a:buNone/>
            </a:pPr>
            <a:r>
              <a:rPr lang="en-US" altLang="zh-CN" sz="2100"/>
              <a:t>music metadata -&gt; "</a:t>
            </a:r>
            <a:r>
              <a:rPr lang="en-US" altLang="zh-CN" sz="2100">
                <a:solidFill>
                  <a:schemeClr val="accent6"/>
                </a:solidFill>
              </a:rPr>
              <a:t>metadata ontology</a:t>
            </a:r>
            <a:r>
              <a:rPr lang="en-US" altLang="zh-CN" sz="2100"/>
              <a:t>"</a:t>
            </a:r>
            <a:endParaRPr lang="en-US" altLang="zh-CN" sz="2100"/>
          </a:p>
          <a:p>
            <a:pPr marL="0" lvl="0" indent="0">
              <a:lnSpc>
                <a:spcPct val="140000"/>
              </a:lnSpc>
              <a:buNone/>
            </a:pPr>
            <a:r>
              <a:rPr lang="en-US" sz="2100" b="1">
                <a:solidFill>
                  <a:schemeClr val="accent1"/>
                </a:solidFill>
                <a:sym typeface="+mn-ea"/>
              </a:rPr>
              <a:t>-&gt;</a:t>
            </a:r>
            <a:r>
              <a:rPr lang="en-US" sz="2100">
                <a:sym typeface="+mn-ea"/>
              </a:rPr>
              <a:t> </a:t>
            </a:r>
            <a:r>
              <a:rPr lang="en-US" sz="2100" b="1">
                <a:sym typeface="+mn-ea"/>
              </a:rPr>
              <a:t>knowledge base</a:t>
            </a:r>
            <a:r>
              <a:rPr lang="en-US" sz="2100">
                <a:sym typeface="+mn-ea"/>
              </a:rPr>
              <a:t> (an ontology-driven knowledge graph) that supports intelligent knowledge </a:t>
            </a:r>
            <a:r>
              <a:rPr lang="en-US" altLang="zh-CN" sz="2100"/>
              <a:t>retrieval,visualization, network analysis...</a:t>
            </a:r>
            <a:endParaRPr lang="en-US" altLang="zh-CN" sz="2100"/>
          </a:p>
        </p:txBody>
      </p:sp>
      <p:sp>
        <p:nvSpPr>
          <p:cNvPr id="8" name="Right Brace 7"/>
          <p:cNvSpPr/>
          <p:nvPr>
            <p:custDataLst>
              <p:tags r:id="rId1"/>
            </p:custDataLst>
          </p:nvPr>
        </p:nvSpPr>
        <p:spPr>
          <a:xfrm>
            <a:off x="8874125" y="2014855"/>
            <a:ext cx="158750" cy="2900680"/>
          </a:xfrm>
          <a:prstGeom prst="rightBrace">
            <a:avLst>
              <a:gd name="adj1" fmla="val 8333"/>
              <a:gd name="adj2" fmla="val 50012"/>
            </a:avLst>
          </a:prstGeom>
          <a:ln w="28575">
            <a:solidFill>
              <a:schemeClr val="accent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 name="Text Box 5"/>
          <p:cNvSpPr txBox="1"/>
          <p:nvPr/>
        </p:nvSpPr>
        <p:spPr>
          <a:xfrm>
            <a:off x="9159240" y="3243580"/>
            <a:ext cx="4025265" cy="398780"/>
          </a:xfrm>
          <a:prstGeom prst="rect">
            <a:avLst/>
          </a:prstGeom>
          <a:noFill/>
        </p:spPr>
        <p:txBody>
          <a:bodyPr wrap="square" rtlCol="0" anchor="t">
            <a:spAutoFit/>
          </a:bodyPr>
          <a:p>
            <a:r>
              <a:rPr lang="en-US" sz="2000"/>
              <a:t>a normal database</a:t>
            </a:r>
            <a:r>
              <a:rPr lang="en-US"/>
              <a:t> </a:t>
            </a:r>
            <a:r>
              <a:rPr lang="en-US" b="1">
                <a:solidFill>
                  <a:schemeClr val="accent1"/>
                </a:solidFill>
              </a:rPr>
              <a:t>-&gt; </a:t>
            </a:r>
            <a:endParaRPr lang="en-US" b="1">
              <a:solidFill>
                <a:schemeClr val="accent1"/>
              </a:solidFill>
            </a:endParaRPr>
          </a:p>
        </p:txBody>
      </p:sp>
      <p:sp>
        <p:nvSpPr>
          <p:cNvPr id="7" name="Text Box 6"/>
          <p:cNvSpPr txBox="1"/>
          <p:nvPr/>
        </p:nvSpPr>
        <p:spPr>
          <a:xfrm>
            <a:off x="9670415" y="3619500"/>
            <a:ext cx="1993900" cy="1581150"/>
          </a:xfrm>
          <a:prstGeom prst="rect">
            <a:avLst/>
          </a:prstGeom>
          <a:noFill/>
        </p:spPr>
        <p:txBody>
          <a:bodyPr wrap="square" rtlCol="0">
            <a:noAutofit/>
          </a:bodyPr>
          <a:p>
            <a:pPr>
              <a:lnSpc>
                <a:spcPct val="110000"/>
              </a:lnSpc>
            </a:pPr>
            <a:r>
              <a:rPr lang="en-US" sz="2000">
                <a:solidFill>
                  <a:schemeClr val="accent2"/>
                </a:solidFill>
              </a:rPr>
              <a:t>Findable,</a:t>
            </a:r>
            <a:endParaRPr lang="en-US" sz="2000">
              <a:solidFill>
                <a:schemeClr val="accent2"/>
              </a:solidFill>
            </a:endParaRPr>
          </a:p>
          <a:p>
            <a:pPr>
              <a:lnSpc>
                <a:spcPct val="110000"/>
              </a:lnSpc>
            </a:pPr>
            <a:r>
              <a:rPr lang="en-US" sz="2000">
                <a:solidFill>
                  <a:schemeClr val="accent2"/>
                </a:solidFill>
              </a:rPr>
              <a:t>Accessible,</a:t>
            </a:r>
            <a:endParaRPr lang="en-US" sz="2000">
              <a:solidFill>
                <a:schemeClr val="accent2"/>
              </a:solidFill>
            </a:endParaRPr>
          </a:p>
          <a:p>
            <a:pPr>
              <a:lnSpc>
                <a:spcPct val="110000"/>
              </a:lnSpc>
            </a:pPr>
            <a:r>
              <a:rPr lang="en-US" sz="2000">
                <a:solidFill>
                  <a:schemeClr val="accent2"/>
                </a:solidFill>
              </a:rPr>
              <a:t>Interoperable,</a:t>
            </a:r>
            <a:endParaRPr lang="en-US" sz="2000">
              <a:solidFill>
                <a:schemeClr val="accent2"/>
              </a:solidFill>
            </a:endParaRPr>
          </a:p>
          <a:p>
            <a:pPr>
              <a:lnSpc>
                <a:spcPct val="110000"/>
              </a:lnSpc>
            </a:pPr>
            <a:r>
              <a:rPr lang="en-US" sz="2000">
                <a:solidFill>
                  <a:schemeClr val="accent2"/>
                </a:solidFill>
              </a:rPr>
              <a:t>Reusable</a:t>
            </a:r>
            <a:endParaRPr lang="en-US" sz="2000">
              <a:solidFill>
                <a:schemeClr val="accent2"/>
              </a:solidFill>
            </a:endParaRPr>
          </a:p>
        </p:txBody>
      </p:sp>
      <p:cxnSp>
        <p:nvCxnSpPr>
          <p:cNvPr id="9" name="Straight Arrow Connector 8"/>
          <p:cNvCxnSpPr>
            <a:endCxn id="10" idx="1"/>
          </p:cNvCxnSpPr>
          <p:nvPr>
            <p:custDataLst>
              <p:tags r:id="rId2"/>
            </p:custDataLst>
          </p:nvPr>
        </p:nvCxnSpPr>
        <p:spPr>
          <a:xfrm>
            <a:off x="5230495" y="4915535"/>
            <a:ext cx="553085" cy="1031875"/>
          </a:xfrm>
          <a:prstGeom prst="straightConnector1">
            <a:avLst/>
          </a:prstGeom>
          <a:ln w="28575" cap="flat" cmpd="dbl">
            <a:solidFill>
              <a:schemeClr val="accent6">
                <a:lumMod val="7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Text Box 9"/>
          <p:cNvSpPr txBox="1"/>
          <p:nvPr/>
        </p:nvSpPr>
        <p:spPr>
          <a:xfrm>
            <a:off x="5783580" y="5763260"/>
            <a:ext cx="4064000" cy="368300"/>
          </a:xfrm>
          <a:prstGeom prst="rect">
            <a:avLst/>
          </a:prstGeom>
          <a:noFill/>
        </p:spPr>
        <p:txBody>
          <a:bodyPr wrap="square" rtlCol="0">
            <a:spAutoFit/>
          </a:bodyPr>
          <a:p>
            <a:r>
              <a:rPr lang="en-US">
                <a:solidFill>
                  <a:schemeClr val="accent6">
                    <a:lumMod val="60000"/>
                    <a:lumOff val="40000"/>
                  </a:schemeClr>
                </a:solidFill>
              </a:rPr>
              <a:t>to be introduced later</a:t>
            </a:r>
            <a:endParaRPr lang="en-US">
              <a:solidFill>
                <a:schemeClr val="accent6">
                  <a:lumMod val="60000"/>
                  <a:lumOff val="40000"/>
                </a:schemeClr>
              </a:solidFill>
            </a:endParaRPr>
          </a:p>
        </p:txBody>
      </p:sp>
      <p:sp>
        <p:nvSpPr>
          <p:cNvPr id="12" name="Rounded Rectangle 11"/>
          <p:cNvSpPr/>
          <p:nvPr>
            <p:custDataLst>
              <p:tags r:id="rId3"/>
            </p:custDataLst>
          </p:nvPr>
        </p:nvSpPr>
        <p:spPr>
          <a:xfrm>
            <a:off x="1439545" y="2300605"/>
            <a:ext cx="4797425" cy="368300"/>
          </a:xfrm>
          <a:prstGeom prst="roundRect">
            <a:avLst/>
          </a:prstGeom>
          <a:solidFill>
            <a:schemeClr val="bg1">
              <a:lumMod val="85000"/>
              <a:alpha val="21000"/>
            </a:schemeClr>
          </a:solidFill>
          <a:ln w="28575">
            <a:solidFill>
              <a:schemeClr val="bg1">
                <a:lumMod val="6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3" name="Straight Arrow Connector 12"/>
          <p:cNvCxnSpPr/>
          <p:nvPr>
            <p:custDataLst>
              <p:tags r:id="rId4"/>
            </p:custDataLst>
          </p:nvPr>
        </p:nvCxnSpPr>
        <p:spPr>
          <a:xfrm flipV="1">
            <a:off x="3143885" y="1857375"/>
            <a:ext cx="128905" cy="381000"/>
          </a:xfrm>
          <a:prstGeom prst="straightConnector1">
            <a:avLst/>
          </a:prstGeom>
          <a:ln w="28575" cap="flat" cmpd="dbl">
            <a:solidFill>
              <a:schemeClr val="bg1">
                <a:lumMod val="85000"/>
              </a:schemeClr>
            </a:solidFill>
            <a:prstDash val="sysDash"/>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Text Box 13"/>
          <p:cNvSpPr txBox="1"/>
          <p:nvPr/>
        </p:nvSpPr>
        <p:spPr>
          <a:xfrm>
            <a:off x="2951480" y="1488440"/>
            <a:ext cx="4064000" cy="368300"/>
          </a:xfrm>
          <a:prstGeom prst="rect">
            <a:avLst/>
          </a:prstGeom>
          <a:noFill/>
        </p:spPr>
        <p:txBody>
          <a:bodyPr wrap="square" rtlCol="0">
            <a:spAutoFit/>
          </a:bodyPr>
          <a:p>
            <a:r>
              <a:rPr lang="en-US" altLang="zh-CN">
                <a:solidFill>
                  <a:schemeClr val="bg1">
                    <a:lumMod val="85000"/>
                  </a:schemeClr>
                </a:solidFill>
              </a:rPr>
              <a:t>lots of following graph instances</a:t>
            </a:r>
            <a:endParaRPr lang="en-US" altLang="zh-CN">
              <a:solidFill>
                <a:schemeClr val="bg1">
                  <a:lumMod val="85000"/>
                </a:schemeClr>
              </a:solidFill>
            </a:endParaRPr>
          </a:p>
        </p:txBody>
      </p:sp>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sp>
        <p:nvSpPr>
          <p:cNvPr id="5" name="Text Box 4"/>
          <p:cNvSpPr txBox="1"/>
          <p:nvPr/>
        </p:nvSpPr>
        <p:spPr>
          <a:xfrm rot="19680000">
            <a:off x="8791575" y="1477645"/>
            <a:ext cx="2369185" cy="368300"/>
          </a:xfrm>
          <a:prstGeom prst="rect">
            <a:avLst/>
          </a:prstGeom>
          <a:noFill/>
        </p:spPr>
        <p:txBody>
          <a:bodyPr wrap="square" rtlCol="0">
            <a:spAutoFit/>
          </a:bodyPr>
          <a:p>
            <a:r>
              <a:rPr lang="en-US">
                <a:solidFill>
                  <a:schemeClr val="bg1">
                    <a:lumMod val="95000"/>
                  </a:schemeClr>
                </a:solidFill>
              </a:rPr>
              <a:t>tomorrow</a:t>
            </a:r>
            <a:endParaRPr lang="en-US">
              <a:solidFill>
                <a:schemeClr val="bg1">
                  <a:lumMod val="95000"/>
                </a:schemeClr>
              </a:solidFill>
            </a:endParaRPr>
          </a:p>
        </p:txBody>
      </p:sp>
      <p:sp>
        <p:nvSpPr>
          <p:cNvPr id="11" name="Text Box 10"/>
          <p:cNvSpPr txBox="1"/>
          <p:nvPr/>
        </p:nvSpPr>
        <p:spPr>
          <a:xfrm>
            <a:off x="2221230" y="4819015"/>
            <a:ext cx="4064000" cy="368300"/>
          </a:xfrm>
          <a:prstGeom prst="rect">
            <a:avLst/>
          </a:prstGeom>
          <a:noFill/>
        </p:spPr>
        <p:txBody>
          <a:bodyPr wrap="square" rtlCol="0">
            <a:spAutoFit/>
          </a:bodyPr>
          <a:p>
            <a:r>
              <a:rPr lang="en-US">
                <a:solidFill>
                  <a:schemeClr val="bg1">
                    <a:lumMod val="85000"/>
                  </a:schemeClr>
                </a:solidFill>
              </a:rPr>
              <a:t>evolve toward</a:t>
            </a:r>
            <a:endParaRPr lang="en-US">
              <a:solidFill>
                <a:schemeClr val="bg1">
                  <a:lumMod val="8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sym typeface="+mn-ea"/>
              </a:rPr>
              <a:t>Background 3: Digital H</a:t>
            </a:r>
            <a:r>
              <a:rPr lang="en-US" sz="2800">
                <a:sym typeface="+mn-ea"/>
              </a:rPr>
              <a:t>umanities</a:t>
            </a:r>
            <a:endParaRPr lang="en-US" sz="2800">
              <a:sym typeface="+mn-ea"/>
            </a:endParaRPr>
          </a:p>
        </p:txBody>
      </p:sp>
      <p:sp>
        <p:nvSpPr>
          <p:cNvPr id="3" name="Content Placeholder 2"/>
          <p:cNvSpPr>
            <a:spLocks noGrp="1"/>
          </p:cNvSpPr>
          <p:nvPr>
            <p:ph idx="1"/>
          </p:nvPr>
        </p:nvSpPr>
        <p:spPr>
          <a:xfrm>
            <a:off x="838200" y="1825625"/>
            <a:ext cx="10514965" cy="4351655"/>
          </a:xfrm>
        </p:spPr>
        <p:txBody>
          <a:bodyPr/>
          <a:p>
            <a:pPr>
              <a:lnSpc>
                <a:spcPct val="100000"/>
              </a:lnSpc>
            </a:pPr>
            <a:r>
              <a:rPr lang="en-US" altLang="zh-CN" sz="2200"/>
              <a:t>connecting data science</a:t>
            </a:r>
            <a:r>
              <a:rPr lang="en-US" altLang="zh-CN" sz="2200">
                <a:solidFill>
                  <a:schemeClr val="tx1"/>
                </a:solidFill>
              </a:rPr>
              <a:t> to serve humanities</a:t>
            </a:r>
            <a:endParaRPr lang="en-US" altLang="zh-CN" sz="2200">
              <a:solidFill>
                <a:schemeClr val="tx1"/>
              </a:solidFill>
            </a:endParaRPr>
          </a:p>
          <a:p>
            <a:pPr lvl="1">
              <a:lnSpc>
                <a:spcPct val="100000"/>
              </a:lnSpc>
            </a:pPr>
            <a:r>
              <a:rPr lang="en-US" altLang="zh-CN" sz="2000"/>
              <a:t>an ideal joint point: </a:t>
            </a:r>
            <a:r>
              <a:rPr lang="en-US" altLang="zh-CN" sz="2000" b="1"/>
              <a:t>structuralism and semiology</a:t>
            </a:r>
            <a:r>
              <a:rPr lang="en-US" altLang="zh-CN" sz="2000"/>
              <a:t> -[corner stone]</a:t>
            </a:r>
            <a:endParaRPr lang="en-US" altLang="zh-CN" sz="2000"/>
          </a:p>
          <a:p>
            <a:pPr lvl="1">
              <a:lnSpc>
                <a:spcPct val="100000"/>
              </a:lnSpc>
            </a:pPr>
            <a:r>
              <a:rPr lang="en-US" altLang="zh-CN" sz="2000"/>
              <a:t>-&gt; focus on text-structuring...with such recognition, to find a common set of digital humanities discourse system </a:t>
            </a:r>
            <a:r>
              <a:rPr lang="en-US" altLang="zh-CN" sz="2000">
                <a:solidFill>
                  <a:schemeClr val="bg1">
                    <a:lumMod val="85000"/>
                  </a:schemeClr>
                </a:solidFill>
              </a:rPr>
              <a:t>(</a:t>
            </a:r>
            <a:r>
              <a:rPr lang="en-US" altLang="zh-CN" sz="2000" i="1">
                <a:solidFill>
                  <a:schemeClr val="bg1">
                    <a:lumMod val="85000"/>
                  </a:schemeClr>
                </a:solidFill>
              </a:rPr>
              <a:t>which requires even no mathematics foundation at early stage</a:t>
            </a:r>
            <a:r>
              <a:rPr lang="en-US" altLang="zh-CN" sz="2000">
                <a:solidFill>
                  <a:schemeClr val="bg1">
                    <a:lumMod val="85000"/>
                  </a:schemeClr>
                </a:solidFill>
              </a:rPr>
              <a:t>):</a:t>
            </a:r>
            <a:endParaRPr lang="en-US" altLang="zh-CN" sz="2330"/>
          </a:p>
          <a:p>
            <a:pPr lvl="0">
              <a:lnSpc>
                <a:spcPct val="100000"/>
              </a:lnSpc>
            </a:pPr>
            <a:r>
              <a:rPr lang="en-US" altLang="zh-CN" sz="2330"/>
              <a:t>“以知识图谱为体，以元数据本体和网络分析为两翼” (Junjun,2024,Feb)</a:t>
            </a:r>
            <a:endParaRPr lang="en-US" altLang="zh-CN" sz="2330"/>
          </a:p>
          <a:p>
            <a:pPr marL="457200" lvl="1" indent="0">
              <a:lnSpc>
                <a:spcPct val="100000"/>
              </a:lnSpc>
              <a:buNone/>
            </a:pPr>
            <a:r>
              <a:rPr lang="en-US" altLang="zh-CN" sz="1995"/>
              <a:t>translation:</a:t>
            </a:r>
            <a:endParaRPr lang="en-US" altLang="zh-CN" sz="1995"/>
          </a:p>
          <a:p>
            <a:pPr lvl="0">
              <a:lnSpc>
                <a:spcPct val="100000"/>
              </a:lnSpc>
            </a:pPr>
            <a:r>
              <a:rPr lang="en-US" altLang="zh-CN" sz="2330"/>
              <a:t>- Knowledge graphs serve as the </a:t>
            </a:r>
            <a:r>
              <a:rPr lang="en-US" altLang="zh-CN" sz="2330" b="1">
                <a:solidFill>
                  <a:schemeClr val="accent6"/>
                </a:solidFill>
              </a:rPr>
              <a:t>the "body"</a:t>
            </a:r>
            <a:endParaRPr lang="en-US" altLang="zh-CN" sz="2330"/>
          </a:p>
          <a:p>
            <a:pPr lvl="0">
              <a:lnSpc>
                <a:spcPct val="100000"/>
              </a:lnSpc>
            </a:pPr>
            <a:r>
              <a:rPr lang="en-US" altLang="zh-CN" sz="2330"/>
              <a:t>- Metadata ontology and network analysis serve as </a:t>
            </a:r>
            <a:r>
              <a:rPr lang="en-US" altLang="zh-CN" sz="2330" b="1">
                <a:solidFill>
                  <a:schemeClr val="accent6"/>
                </a:solidFill>
              </a:rPr>
              <a:t>the "two wings"</a:t>
            </a:r>
            <a:r>
              <a:rPr lang="en-US" altLang="zh-CN" sz="2330"/>
              <a:t>:</a:t>
            </a:r>
            <a:endParaRPr lang="en-US" altLang="zh-CN" sz="2330"/>
          </a:p>
          <a:p>
            <a:pPr>
              <a:lnSpc>
                <a:spcPct val="100000"/>
              </a:lnSpc>
            </a:pPr>
            <a:endParaRPr lang="en-US" altLang="zh-CN" sz="2000"/>
          </a:p>
        </p:txBody>
      </p:sp>
      <p:sp>
        <p:nvSpPr>
          <p:cNvPr id="4" name="Text Box 3"/>
          <p:cNvSpPr txBox="1"/>
          <p:nvPr/>
        </p:nvSpPr>
        <p:spPr>
          <a:xfrm>
            <a:off x="1075055" y="1457325"/>
            <a:ext cx="6096000" cy="368300"/>
          </a:xfrm>
          <a:prstGeom prst="rect">
            <a:avLst/>
          </a:prstGeom>
          <a:noFill/>
        </p:spPr>
        <p:txBody>
          <a:bodyPr wrap="square" rtlCol="0" anchor="t">
            <a:spAutoFit/>
          </a:bodyPr>
          <a:p>
            <a:r>
              <a:rPr lang="en-US">
                <a:solidFill>
                  <a:schemeClr val="bg1">
                    <a:lumMod val="85000"/>
                  </a:schemeClr>
                </a:solidFill>
              </a:rPr>
              <a:t>core appeal of digital humanities lies in ...approach</a:t>
            </a:r>
            <a:endParaRPr lang="zh-CN" altLang="en-US">
              <a:solidFill>
                <a:schemeClr val="bg1">
                  <a:lumMod val="85000"/>
                </a:schemeClr>
              </a:solidFill>
            </a:endParaRPr>
          </a:p>
        </p:txBody>
      </p:sp>
      <p:sp>
        <p:nvSpPr>
          <p:cNvPr id="5" name="Slide Number Placeholder 4"/>
          <p:cNvSpPr>
            <a:spLocks noGrp="1"/>
          </p:cNvSpPr>
          <p:nvPr>
            <p:ph type="sldNum" sz="quarter" idx="12"/>
          </p:nvPr>
        </p:nvSpPr>
        <p:spPr/>
        <p:txBody>
          <a:bodyPr/>
          <a:p>
            <a:fld id="{917EFF0A-9862-4FB3-B05C-A00ABA0EDD02}" type="slidenum">
              <a:rPr lang="zh-CN" altLang="en-US" smtClean="0"/>
            </a:fld>
            <a:endParaRPr lang="zh-CN" altLang="en-US"/>
          </a:p>
        </p:txBody>
      </p:sp>
      <p:sp>
        <p:nvSpPr>
          <p:cNvPr id="6" name="Text Box 5"/>
          <p:cNvSpPr txBox="1"/>
          <p:nvPr/>
        </p:nvSpPr>
        <p:spPr>
          <a:xfrm>
            <a:off x="10244455" y="3691255"/>
            <a:ext cx="4064000" cy="368300"/>
          </a:xfrm>
          <a:prstGeom prst="rect">
            <a:avLst/>
          </a:prstGeom>
          <a:noFill/>
        </p:spPr>
        <p:txBody>
          <a:bodyPr wrap="square" rtlCol="0">
            <a:spAutoFit/>
          </a:bodyPr>
          <a:p>
            <a:r>
              <a:rPr lang="en-US">
                <a:solidFill>
                  <a:schemeClr val="bg1">
                    <a:lumMod val="85000"/>
                  </a:schemeClr>
                </a:solidFill>
              </a:rPr>
              <a:t>slogan</a:t>
            </a:r>
            <a:endParaRPr lang="en-US">
              <a:solidFill>
                <a:schemeClr val="bg1">
                  <a:lumMod val="8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one_body_two_wings_framework"/>
          <p:cNvPicPr>
            <a:picLocks noChangeAspect="1"/>
          </p:cNvPicPr>
          <p:nvPr>
            <p:ph idx="1"/>
          </p:nvPr>
        </p:nvPicPr>
        <p:blipFill>
          <a:blip r:embed="rId1"/>
          <a:stretch>
            <a:fillRect/>
          </a:stretch>
        </p:blipFill>
        <p:spPr>
          <a:xfrm>
            <a:off x="1778635" y="635"/>
            <a:ext cx="8521700" cy="6847205"/>
          </a:xfrm>
          <a:prstGeom prst="rect">
            <a:avLst/>
          </a:prstGeom>
        </p:spPr>
      </p:pic>
      <p:sp>
        <p:nvSpPr>
          <p:cNvPr id="5" name="Text Box 4"/>
          <p:cNvSpPr txBox="1"/>
          <p:nvPr/>
        </p:nvSpPr>
        <p:spPr>
          <a:xfrm>
            <a:off x="744855" y="4748530"/>
            <a:ext cx="3954145" cy="645160"/>
          </a:xfrm>
          <a:prstGeom prst="rect">
            <a:avLst/>
          </a:prstGeom>
          <a:noFill/>
        </p:spPr>
        <p:txBody>
          <a:bodyPr wrap="square" rtlCol="0" anchor="t">
            <a:spAutoFit/>
          </a:bodyPr>
          <a:p>
            <a:r>
              <a:rPr lang="en-US"/>
              <a:t>Metadata ontology provides semantic structure and standardized descriptions</a:t>
            </a:r>
            <a:endParaRPr lang="en-US"/>
          </a:p>
        </p:txBody>
      </p:sp>
      <p:sp>
        <p:nvSpPr>
          <p:cNvPr id="6" name="Text Box 5"/>
          <p:cNvSpPr txBox="1"/>
          <p:nvPr/>
        </p:nvSpPr>
        <p:spPr>
          <a:xfrm>
            <a:off x="0" y="5645150"/>
            <a:ext cx="4954270" cy="922020"/>
          </a:xfrm>
          <a:prstGeom prst="rect">
            <a:avLst/>
          </a:prstGeom>
          <a:noFill/>
        </p:spPr>
        <p:txBody>
          <a:bodyPr wrap="square" rtlCol="0" anchor="t">
            <a:spAutoFit/>
          </a:bodyPr>
          <a:p>
            <a:r>
              <a:rPr lang="en-US">
                <a:solidFill>
                  <a:schemeClr val="bg1">
                    <a:lumMod val="75000"/>
                  </a:schemeClr>
                </a:solidFill>
              </a:rPr>
              <a:t>Provides a foundation for the formalization of academic systems, disciplinary systems, and discourse systems</a:t>
            </a:r>
            <a:endParaRPr lang="en-US">
              <a:solidFill>
                <a:schemeClr val="bg1">
                  <a:lumMod val="75000"/>
                </a:schemeClr>
              </a:solidFill>
            </a:endParaRPr>
          </a:p>
        </p:txBody>
      </p:sp>
      <p:sp>
        <p:nvSpPr>
          <p:cNvPr id="7" name="Text Box 6"/>
          <p:cNvSpPr txBox="1"/>
          <p:nvPr/>
        </p:nvSpPr>
        <p:spPr>
          <a:xfrm>
            <a:off x="7621905" y="4748530"/>
            <a:ext cx="4359275" cy="645160"/>
          </a:xfrm>
          <a:prstGeom prst="rect">
            <a:avLst/>
          </a:prstGeom>
          <a:noFill/>
        </p:spPr>
        <p:txBody>
          <a:bodyPr wrap="square" rtlCol="0" anchor="t">
            <a:spAutoFit/>
          </a:bodyPr>
          <a:p>
            <a:r>
              <a:rPr lang="en-US"/>
              <a:t>Network analysis reveals relationship patterns and structural characteristics</a:t>
            </a:r>
            <a:endParaRPr lang="en-US"/>
          </a:p>
        </p:txBody>
      </p:sp>
      <p:sp>
        <p:nvSpPr>
          <p:cNvPr id="2" name="Slide Number Placeholder 1"/>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t>Semantic Organization of Metadata -&gt; </a:t>
            </a:r>
            <a:r>
              <a:rPr lang="en-US" sz="2800">
                <a:solidFill>
                  <a:schemeClr val="accent6"/>
                </a:solidFill>
              </a:rPr>
              <a:t>O</a:t>
            </a:r>
            <a:r>
              <a:rPr lang="en-US" sz="2800">
                <a:solidFill>
                  <a:schemeClr val="accent6"/>
                </a:solidFill>
              </a:rPr>
              <a:t>ntology</a:t>
            </a:r>
            <a:endParaRPr lang="en-US" sz="2800">
              <a:solidFill>
                <a:schemeClr val="accent6"/>
              </a:solidFill>
            </a:endParaRPr>
          </a:p>
        </p:txBody>
      </p:sp>
      <p:sp>
        <p:nvSpPr>
          <p:cNvPr id="3" name="Content Placeholder 2"/>
          <p:cNvSpPr>
            <a:spLocks noGrp="1"/>
          </p:cNvSpPr>
          <p:nvPr>
            <p:ph idx="1"/>
          </p:nvPr>
        </p:nvSpPr>
        <p:spPr/>
        <p:txBody>
          <a:bodyPr>
            <a:noAutofit/>
          </a:bodyPr>
          <a:p>
            <a:r>
              <a:rPr lang="en-US" sz="2300">
                <a:sym typeface="+mn-ea"/>
              </a:rPr>
              <a:t> (rendered in OWL--a special RDF language)</a:t>
            </a:r>
            <a:endParaRPr lang="en-US" sz="2300">
              <a:sym typeface="+mn-ea"/>
            </a:endParaRPr>
          </a:p>
          <a:p>
            <a:r>
              <a:rPr lang="en-US" sz="2300"/>
              <a:t>A graph database with ontology is a genuine knowledge graph. </a:t>
            </a:r>
            <a:r>
              <a:rPr lang="en-US" sz="2300">
                <a:solidFill>
                  <a:schemeClr val="accent6"/>
                </a:solidFill>
              </a:rPr>
              <a:t>Definition</a:t>
            </a:r>
            <a:r>
              <a:rPr lang="en-US" sz="2300"/>
              <a:t>:</a:t>
            </a:r>
            <a:endParaRPr lang="en-US" sz="2300"/>
          </a:p>
          <a:p>
            <a:pPr>
              <a:lnSpc>
                <a:spcPct val="110000"/>
              </a:lnSpc>
            </a:pPr>
            <a:r>
              <a:rPr lang="en-US" sz="2300"/>
              <a:t>Ontology reflects knowledge structure and knowledge organization method, involving </a:t>
            </a:r>
            <a:r>
              <a:rPr lang="en-US" sz="2300" b="1">
                <a:solidFill>
                  <a:schemeClr val="accent4"/>
                </a:solidFill>
              </a:rPr>
              <a:t>nodes as instances of classes,</a:t>
            </a:r>
            <a:r>
              <a:rPr lang="en-US" sz="2300"/>
              <a:t> and </a:t>
            </a:r>
            <a:r>
              <a:rPr lang="en-US" sz="2300" b="1">
                <a:solidFill>
                  <a:schemeClr val="accent1"/>
                </a:solidFill>
              </a:rPr>
              <a:t>edges as shared semantic relationships or properties</a:t>
            </a:r>
            <a:r>
              <a:rPr lang="en-US" sz="2300" b="1">
                <a:solidFill>
                  <a:schemeClr val="tx1"/>
                </a:solidFill>
              </a:rPr>
              <a:t>, </a:t>
            </a:r>
            <a:r>
              <a:rPr lang="en-US" sz="2300" b="1">
                <a:solidFill>
                  <a:schemeClr val="bg1">
                    <a:lumMod val="75000"/>
                  </a:schemeClr>
                </a:solidFill>
              </a:rPr>
              <a:t>such as </a:t>
            </a:r>
            <a:r>
              <a:rPr lang="en-US" sz="2300">
                <a:solidFill>
                  <a:schemeClr val="bg1">
                    <a:lumMod val="75000"/>
                  </a:schemeClr>
                </a:solidFill>
              </a:rPr>
              <a:t>hierarchical relations between parent and child classes</a:t>
            </a:r>
            <a:r>
              <a:rPr lang="en-US" sz="2300"/>
              <a:t>. Ontology embodies the way of defining knowledge and classification methods...and even what kind of </a:t>
            </a:r>
            <a:r>
              <a:rPr lang="en-US" sz="2300" b="1">
                <a:solidFill>
                  <a:srgbClr val="7030A0"/>
                </a:solidFill>
              </a:rPr>
              <a:t>knowledge inference</a:t>
            </a:r>
            <a:r>
              <a:rPr lang="en-US" sz="2300"/>
              <a:t> effects can be formed. An ontology serves as the foundational model of the semantic web and is also a descriptive language, such as those using </a:t>
            </a:r>
            <a:r>
              <a:rPr lang="en-US" sz="2300" b="1"/>
              <a:t>RDF Schema and OWL formats</a:t>
            </a:r>
            <a:r>
              <a:rPr lang="en-US" sz="2300"/>
              <a:t>. </a:t>
            </a:r>
            <a:r>
              <a:rPr lang="en-US" sz="2300" u="sng">
                <a:solidFill>
                  <a:schemeClr val="bg1">
                    <a:lumMod val="85000"/>
                  </a:schemeClr>
                </a:solidFill>
              </a:rPr>
              <a:t>Metadata has shown a trend toward ontologization, so it is appropriate to collectively refer to them as "metadata ontology.</a:t>
            </a:r>
            <a:r>
              <a:rPr lang="en-US" sz="2300">
                <a:solidFill>
                  <a:schemeClr val="bg1">
                    <a:lumMod val="85000"/>
                  </a:schemeClr>
                </a:solidFill>
              </a:rPr>
              <a:t>"</a:t>
            </a:r>
            <a:endParaRPr lang="en-US" sz="2300">
              <a:solidFill>
                <a:schemeClr val="bg1">
                  <a:lumMod val="85000"/>
                </a:schemeClr>
              </a:solidFill>
            </a:endParaRPr>
          </a:p>
        </p:txBody>
      </p:sp>
      <p:sp>
        <p:nvSpPr>
          <p:cNvPr id="4" name="Slide Number Placeholder 3"/>
          <p:cNvSpPr>
            <a:spLocks noGrp="1"/>
          </p:cNvSpPr>
          <p:nvPr>
            <p:ph type="sldNum" sz="quarter" idx="12"/>
          </p:nvPr>
        </p:nvSpPr>
        <p:spPr/>
        <p:txBody>
          <a:bodyPr/>
          <a:p>
            <a:fld id="{917EFF0A-9862-4FB3-B05C-A00ABA0EDD02}"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custDataLst>
              <p:tags r:id="rId1"/>
            </p:custDataLst>
          </p:nvPr>
        </p:nvPicPr>
        <p:blipFill>
          <a:blip r:embed="rId2"/>
          <a:stretch>
            <a:fillRect/>
          </a:stretch>
        </p:blipFill>
        <p:spPr>
          <a:xfrm>
            <a:off x="4691380" y="1089025"/>
            <a:ext cx="7500620" cy="5768975"/>
          </a:xfrm>
          <a:prstGeom prst="rect">
            <a:avLst/>
          </a:prstGeom>
        </p:spPr>
      </p:pic>
      <p:sp>
        <p:nvSpPr>
          <p:cNvPr id="2" name="Title 1"/>
          <p:cNvSpPr>
            <a:spLocks noGrp="1"/>
          </p:cNvSpPr>
          <p:nvPr>
            <p:ph type="title"/>
          </p:nvPr>
        </p:nvSpPr>
        <p:spPr/>
        <p:txBody>
          <a:bodyPr/>
          <a:p>
            <a:r>
              <a:rPr lang="en-US" sz="2800">
                <a:sym typeface="+mn-ea"/>
              </a:rPr>
              <a:t>Semantic Organization of Metadata -&gt; </a:t>
            </a:r>
            <a:r>
              <a:rPr lang="en-US" sz="2800">
                <a:solidFill>
                  <a:schemeClr val="accent6"/>
                </a:solidFill>
                <a:sym typeface="+mn-ea"/>
              </a:rPr>
              <a:t>O</a:t>
            </a:r>
            <a:r>
              <a:rPr lang="en-US" sz="2800">
                <a:solidFill>
                  <a:schemeClr val="accent6"/>
                </a:solidFill>
                <a:sym typeface="+mn-ea"/>
              </a:rPr>
              <a:t>ntology</a:t>
            </a:r>
            <a:endParaRPr lang="en-US" sz="2800"/>
          </a:p>
        </p:txBody>
      </p:sp>
      <p:sp>
        <p:nvSpPr>
          <p:cNvPr id="3" name="Content Placeholder 2"/>
          <p:cNvSpPr>
            <a:spLocks noGrp="1"/>
          </p:cNvSpPr>
          <p:nvPr>
            <p:ph idx="1"/>
          </p:nvPr>
        </p:nvSpPr>
        <p:spPr/>
        <p:txBody>
          <a:bodyPr/>
          <a:p>
            <a:r>
              <a:rPr lang="en-US" sz="2200"/>
              <a:t>[a </a:t>
            </a:r>
            <a:r>
              <a:rPr lang="zh-CN" altLang="en-US" sz="2200"/>
              <a:t>“</a:t>
            </a:r>
            <a:r>
              <a:rPr lang="en-US" sz="2200"/>
              <a:t>knowledgeBase</a:t>
            </a:r>
            <a:r>
              <a:rPr lang="zh-CN" altLang="en-US" sz="2200"/>
              <a:t>”</a:t>
            </a:r>
            <a:r>
              <a:rPr lang="en-US" sz="2200"/>
              <a:t> with ontology -&gt;</a:t>
            </a:r>
            <a:endParaRPr lang="en-US" sz="2200"/>
          </a:p>
          <a:p>
            <a:pPr marL="0" indent="0">
              <a:buNone/>
            </a:pPr>
            <a:r>
              <a:rPr lang="en-US" sz="2200"/>
              <a:t>superceeds a normal </a:t>
            </a:r>
            <a:r>
              <a:rPr lang="zh-CN" altLang="en-US" sz="2200"/>
              <a:t>“</a:t>
            </a:r>
            <a:r>
              <a:rPr lang="en-US" sz="2200"/>
              <a:t>dataBase</a:t>
            </a:r>
            <a:r>
              <a:rPr lang="zh-CN" altLang="en-US" sz="2200"/>
              <a:t>”</a:t>
            </a:r>
            <a:r>
              <a:rPr lang="en-US" sz="2200"/>
              <a:t>] </a:t>
            </a:r>
            <a:endParaRPr lang="en-US" sz="2200"/>
          </a:p>
          <a:p>
            <a:pPr marL="0" indent="0">
              <a:buNone/>
            </a:pPr>
            <a:r>
              <a:rPr lang="en-US" sz="2200"/>
              <a:t>&lt;- a more intuiti</a:t>
            </a:r>
            <a:r>
              <a:rPr lang="en-US" sz="2200"/>
              <a:t>ve </a:t>
            </a:r>
            <a:endParaRPr lang="en-US" sz="2200"/>
          </a:p>
          <a:p>
            <a:pPr marL="0" indent="0">
              <a:buNone/>
            </a:pPr>
            <a:r>
              <a:rPr lang="en-US" sz="2200"/>
              <a:t>&amp; flexible approach of：</a:t>
            </a:r>
            <a:endParaRPr lang="en-US" sz="2200"/>
          </a:p>
          <a:p>
            <a:pPr lvl="1"/>
            <a:r>
              <a:rPr lang="en-US" sz="2000"/>
              <a:t>- organizing knowledge;</a:t>
            </a:r>
            <a:endParaRPr lang="en-US" sz="2000"/>
          </a:p>
          <a:p>
            <a:pPr lvl="1"/>
            <a:r>
              <a:rPr lang="en-US" sz="2000"/>
              <a:t>- displaying knowledge;</a:t>
            </a:r>
            <a:endParaRPr lang="en-US" sz="2000"/>
          </a:p>
          <a:p>
            <a:pPr lvl="1"/>
            <a:r>
              <a:rPr lang="en-US" sz="2000"/>
              <a:t>- retrieving kn</a:t>
            </a:r>
            <a:r>
              <a:rPr lang="en-US" sz="2000">
                <a:sym typeface="+mn-ea"/>
              </a:rPr>
              <a:t>o</a:t>
            </a:r>
            <a:r>
              <a:rPr lang="en-US" sz="2000"/>
              <a:t>wledge.</a:t>
            </a:r>
            <a:endParaRPr lang="en-US" sz="2000"/>
          </a:p>
          <a:p>
            <a:pPr lvl="0"/>
            <a:r>
              <a:rPr lang="en-US" sz="2200"/>
              <a:t>Ontology: Chinese </a:t>
            </a:r>
            <a:endParaRPr lang="en-US" sz="2200"/>
          </a:p>
          <a:p>
            <a:pPr marL="0" lvl="0" indent="0">
              <a:buNone/>
            </a:pPr>
            <a:r>
              <a:rPr lang="en-US" sz="2200"/>
              <a:t>TraditionalMusicCulture </a:t>
            </a:r>
            <a:endParaRPr lang="en-US" sz="2200"/>
          </a:p>
          <a:p>
            <a:pPr marL="0" lvl="0" indent="0">
              <a:buNone/>
            </a:pPr>
            <a:r>
              <a:rPr lang="en-US" sz="2200"/>
              <a:t>Knowledge Base (</a:t>
            </a:r>
            <a:r>
              <a:rPr lang="en-US" sz="2200">
                <a:solidFill>
                  <a:srgbClr val="7030A0"/>
                </a:solidFill>
              </a:rPr>
              <a:t>CTM</a:t>
            </a:r>
            <a:r>
              <a:rPr lang="en-US" sz="2200"/>
              <a:t>)</a:t>
            </a:r>
            <a:endParaRPr lang="en-US" sz="2200"/>
          </a:p>
          <a:p>
            <a:pPr lvl="0"/>
            <a:endParaRPr lang="en-US" sz="2200"/>
          </a:p>
        </p:txBody>
      </p:sp>
      <p:sp>
        <p:nvSpPr>
          <p:cNvPr id="5" name="Slide Number Placeholder 4"/>
          <p:cNvSpPr>
            <a:spLocks noGrp="1"/>
          </p:cNvSpPr>
          <p:nvPr>
            <p:ph type="sldNum" sz="quarter" idx="12"/>
          </p:nvPr>
        </p:nvSpPr>
        <p:spPr/>
        <p:txBody>
          <a:bodyPr/>
          <a:p>
            <a:fld id="{917EFF0A-9862-4FB3-B05C-A00ABA0EDD02}" type="slidenum">
              <a:rPr lang="zh-CN" altLang="en-US" smtClean="0"/>
            </a:fld>
            <a:endParaRPr lang="zh-CN" altLang="en-US"/>
          </a:p>
        </p:txBody>
      </p:sp>
      <p:sp>
        <p:nvSpPr>
          <p:cNvPr id="6" name="Text Box 5"/>
          <p:cNvSpPr txBox="1"/>
          <p:nvPr/>
        </p:nvSpPr>
        <p:spPr>
          <a:xfrm>
            <a:off x="3820160" y="6300470"/>
            <a:ext cx="2122170" cy="368300"/>
          </a:xfrm>
          <a:prstGeom prst="rect">
            <a:avLst/>
          </a:prstGeom>
          <a:noFill/>
        </p:spPr>
        <p:txBody>
          <a:bodyPr wrap="square" rtlCol="0" anchor="t">
            <a:spAutoFit/>
          </a:bodyPr>
          <a:p>
            <a:r>
              <a:rPr lang="en-US">
                <a:solidFill>
                  <a:schemeClr val="bg1">
                    <a:lumMod val="85000"/>
                  </a:schemeClr>
                </a:solidFill>
              </a:rPr>
              <a:t>schematic diagram</a:t>
            </a:r>
            <a:endParaRPr lang="en-US">
              <a:solidFill>
                <a:schemeClr val="bg1">
                  <a:lumMod val="85000"/>
                </a:schemeClr>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commondata" val="eyJoZGlkIjoiZDQ5NWZmN2EwMjM5ZjIwYTAzZjBiNTRkNzY4MzNkNDgifQ=="/>
  <p:tag name="resource_record_key" val="{&quot;13&quot;:[4532414]}"/>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MEDIACOVER_FLAG" val="1"/>
  <p:tag name="KSO_WM_UNIT_MEDIACOVER_BTN_STATE" val="1"/>
  <p:tag name="KSO_WM_UNIT_MEDIACOVER_BTNRECT" val="0*0*0*0"/>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MEDIACOVER_FLAG" val="1"/>
  <p:tag name="KSO_WM_UNIT_MEDIACOVER_BTN_STATE" val="1"/>
  <p:tag name="KSO_WM_UNIT_MEDIACOVER_BTNRECT" val="0*0*0*0"/>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22341</Words>
  <Application>WPS Presentation</Application>
  <PresentationFormat>宽屏</PresentationFormat>
  <Paragraphs>719</Paragraphs>
  <Slides>43</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43</vt:i4>
      </vt:variant>
    </vt:vector>
  </HeadingPairs>
  <TitlesOfParts>
    <vt:vector size="59" baseType="lpstr">
      <vt:lpstr>Arial</vt:lpstr>
      <vt:lpstr>SimSun</vt:lpstr>
      <vt:lpstr>Wingdings</vt:lpstr>
      <vt:lpstr>方正粗黑宋简体</vt:lpstr>
      <vt:lpstr>汉仪书宋二KW</vt:lpstr>
      <vt:lpstr>等线</vt:lpstr>
      <vt:lpstr>汉仪中等线KW</vt:lpstr>
      <vt:lpstr>Microsoft YaHei</vt:lpstr>
      <vt:lpstr>汉仪旗黑</vt:lpstr>
      <vt:lpstr>SimSun</vt:lpstr>
      <vt:lpstr>Arial Unicode MS</vt:lpstr>
      <vt:lpstr>等线 Light</vt:lpstr>
      <vt:lpstr>Calibri</vt:lpstr>
      <vt:lpstr>Apple Color Emoji</vt:lpstr>
      <vt:lpstr>方正粗黑宋简体</vt:lpstr>
      <vt:lpstr>Office 主题​​</vt:lpstr>
      <vt:lpstr>PowerPoint 演示文稿</vt:lpstr>
      <vt:lpstr>Background 1:Intro of Chinese Traditional Music Culture</vt:lpstr>
      <vt:lpstr>PowerPoint 演示文稿</vt:lpstr>
      <vt:lpstr>Background 1:Intro of Chinese Traditional Music Culture</vt:lpstr>
      <vt:lpstr>Background 2: technology (and my research journey)</vt:lpstr>
      <vt:lpstr>Background 3: Digital Humanities</vt:lpstr>
      <vt:lpstr>PowerPoint 演示文稿</vt:lpstr>
      <vt:lpstr>semantic organization of metadata -&gt; ontology</vt:lpstr>
      <vt:lpstr>semantic organization of metadata -&gt; ontology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graph query 1: based on both union and intersection relationship</vt:lpstr>
      <vt:lpstr>graph query based on union relationship</vt:lpstr>
      <vt:lpstr>graph query 2:</vt:lpstr>
      <vt:lpstr>graph query 2:</vt:lpstr>
      <vt:lpstr>graph query 2: A-&gt;B path traversal</vt:lpstr>
      <vt:lpstr>PowerPoint 演示文稿</vt:lpstr>
      <vt:lpstr>SPARQL query: refering to ontology list from the front end </vt:lpstr>
      <vt:lpstr>SPARQL query interface</vt:lpstr>
      <vt:lpstr>SPARQL query result-&gt; linked data publishing platform</vt:lpstr>
      <vt:lpstr>SPARQL query based on knowledge reasoning/inference</vt:lpstr>
      <vt:lpstr>SPARQL query based on knowledge reasoning/inference</vt:lpstr>
      <vt:lpstr>Digital Humanities Application:correspondence between geo music branches and language</vt:lpstr>
      <vt:lpstr>Digital Humanities Application</vt:lpstr>
      <vt:lpstr>Digital Humanities Application: geographical music research</vt:lpstr>
      <vt:lpstr>Digital Humanities Application: geographical music research</vt:lpstr>
      <vt:lpstr>Question:Should music librarians master SPARQL before conducting complicated retrieval？ </vt:lpstr>
      <vt:lpstr>Digital Humanities Application: intelligent question -answering system</vt:lpstr>
      <vt:lpstr>intelligent question-answering system workflow</vt:lpstr>
      <vt:lpstr>intelligent question-answering system workflow</vt:lpstr>
      <vt:lpstr>the ontology subgraph with its neighborhood for the NLQ: </vt:lpstr>
      <vt:lpstr>intelligent question-answering system workflow</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 军军</dc:creator>
  <cp:lastModifiedBy>caojunjun</cp:lastModifiedBy>
  <cp:revision>1019</cp:revision>
  <cp:lastPrinted>2025-07-07T19:58:55Z</cp:lastPrinted>
  <dcterms:created xsi:type="dcterms:W3CDTF">2025-07-07T19:58:55Z</dcterms:created>
  <dcterms:modified xsi:type="dcterms:W3CDTF">2025-07-07T19:58:55Z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1033-6.7.1.8828</vt:lpwstr>
  </property>
  <property fmtid="{D5CDD505-2E9C-101B-9397-08002B2CF9AE}" pid="3" name="ICV">
    <vt:lpwstr>FEF18F90B1D2C0D156A0666846EF3A19_43</vt:lpwstr>
  </property>
</Properties>
</file>